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4" r:id="rId6"/>
    <p:sldId id="260" r:id="rId7"/>
    <p:sldId id="265" r:id="rId8"/>
    <p:sldId id="266" r:id="rId9"/>
    <p:sldId id="267" r:id="rId10"/>
    <p:sldId id="268" r:id="rId11"/>
    <p:sldId id="269" r:id="rId12"/>
    <p:sldId id="270" r:id="rId13"/>
    <p:sldId id="271" r:id="rId14"/>
    <p:sldId id="261" r:id="rId15"/>
    <p:sldId id="272" r:id="rId16"/>
    <p:sldId id="262" r:id="rId17"/>
    <p:sldId id="273"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p:restoredTop sz="94648"/>
  </p:normalViewPr>
  <p:slideViewPr>
    <p:cSldViewPr snapToGrid="0">
      <p:cViewPr varScale="1">
        <p:scale>
          <a:sx n="57" d="100"/>
          <a:sy n="57" d="100"/>
        </p:scale>
        <p:origin x="176" y="232"/>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9805227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116914" y="3934663"/>
            <a:ext cx="13825076" cy="41560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de-DE" sz="7000" cap="all" dirty="0">
                <a:sym typeface="Arial Narrow"/>
              </a:rPr>
              <a:t>Network Analysis </a:t>
            </a:r>
            <a:r>
              <a:rPr lang="de-DE" sz="7000" cap="all" dirty="0" err="1">
                <a:sym typeface="Arial Narrow"/>
              </a:rPr>
              <a:t>of</a:t>
            </a:r>
            <a:r>
              <a:rPr lang="de-DE" sz="7000" cap="all" dirty="0">
                <a:sym typeface="Arial Narrow"/>
              </a:rPr>
              <a:t> </a:t>
            </a:r>
            <a:r>
              <a:rPr lang="de-DE" sz="7000" cap="all" dirty="0" err="1">
                <a:sym typeface="Arial Narrow"/>
              </a:rPr>
              <a:t>the</a:t>
            </a:r>
            <a:r>
              <a:rPr lang="de-DE" sz="7000" cap="all" dirty="0">
                <a:sym typeface="Arial Narrow"/>
              </a:rPr>
              <a:t> Chinese Media on </a:t>
            </a:r>
            <a:r>
              <a:rPr lang="de-DE" sz="7000" cap="all" dirty="0" err="1">
                <a:sym typeface="Arial Narrow"/>
              </a:rPr>
              <a:t>the</a:t>
            </a:r>
            <a:r>
              <a:rPr lang="de-DE" sz="7000" cap="all" dirty="0">
                <a:sym typeface="Arial Narrow"/>
              </a:rPr>
              <a:t> </a:t>
            </a:r>
            <a:r>
              <a:rPr lang="de-DE" sz="7000" cap="all" dirty="0" err="1">
                <a:sym typeface="Arial Narrow"/>
              </a:rPr>
              <a:t>Example</a:t>
            </a:r>
            <a:r>
              <a:rPr lang="de-DE" sz="7000" cap="all" dirty="0">
                <a:sym typeface="Arial Narrow"/>
              </a:rPr>
              <a:t> </a:t>
            </a:r>
            <a:r>
              <a:rPr lang="de-DE" sz="7000" cap="all" dirty="0" err="1">
                <a:sym typeface="Arial Narrow"/>
              </a:rPr>
              <a:t>of</a:t>
            </a:r>
            <a:r>
              <a:rPr lang="de-DE" sz="7000" cap="all" dirty="0">
                <a:sym typeface="Arial Narrow"/>
              </a:rPr>
              <a:t> </a:t>
            </a:r>
            <a:r>
              <a:rPr lang="de-DE" sz="7000" cap="all" dirty="0" err="1">
                <a:sym typeface="Arial Narrow"/>
              </a:rPr>
              <a:t>the</a:t>
            </a:r>
            <a:r>
              <a:rPr lang="de-DE" sz="7000" cap="all" dirty="0">
                <a:sym typeface="Arial Narrow"/>
              </a:rPr>
              <a:t> Hong Kong Protest Movement</a:t>
            </a:r>
            <a:endParaRPr lang="en-US" dirty="0"/>
          </a:p>
        </p:txBody>
      </p:sp>
      <p:sp>
        <p:nvSpPr>
          <p:cNvPr id="53" name="Очень крутой подзаголовок презентации"/>
          <p:cNvSpPr txBox="1"/>
          <p:nvPr/>
        </p:nvSpPr>
        <p:spPr>
          <a:xfrm>
            <a:off x="7116915" y="8929563"/>
            <a:ext cx="9443424" cy="1173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lvl1pPr algn="l">
              <a:defRPr sz="4200">
                <a:solidFill>
                  <a:srgbClr val="253957"/>
                </a:solidFill>
                <a:latin typeface="+mn-lt"/>
                <a:ea typeface="+mn-ea"/>
                <a:cs typeface="+mn-cs"/>
                <a:sym typeface="Arial Narrow"/>
              </a:defRPr>
            </a:lvl1pPr>
          </a:lstStyle>
          <a:p>
            <a:r>
              <a:rPr lang="en-US" dirty="0"/>
              <a:t>Author: Alexandra </a:t>
            </a:r>
            <a:r>
              <a:rPr lang="en-US" dirty="0" err="1"/>
              <a:t>Bocharova</a:t>
            </a:r>
            <a:r>
              <a:rPr lang="en-US" dirty="0"/>
              <a:t>, International Laboratory on World Order and New Regionalism, Research Assistant</a:t>
            </a:r>
          </a:p>
        </p:txBody>
      </p:sp>
      <p:sp>
        <p:nvSpPr>
          <p:cNvPr id="55" name="Москва, 2017"/>
          <p:cNvSpPr txBox="1"/>
          <p:nvPr/>
        </p:nvSpPr>
        <p:spPr>
          <a:xfrm>
            <a:off x="7116915" y="11892516"/>
            <a:ext cx="9443424" cy="5751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lang="en-US" dirty="0"/>
              <a:t>Moscow, 2021</a:t>
            </a:r>
          </a:p>
        </p:txBody>
      </p:sp>
      <p:pic>
        <p:nvPicPr>
          <p:cNvPr id="9" name="Изображение" descr="Изображение"/>
          <p:cNvPicPr>
            <a:picLocks noChangeAspect="1"/>
          </p:cNvPicPr>
          <p:nvPr/>
        </p:nvPicPr>
        <p:blipFill>
          <a:blip r:embed="rId2"/>
          <a:stretch>
            <a:fillRect/>
          </a:stretch>
        </p:blipFill>
        <p:spPr>
          <a:xfrm>
            <a:off x="1506855" y="1330739"/>
            <a:ext cx="2166348" cy="2792805"/>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0CFC73AE-DDD2-0446-B1BF-B29CCFBAC967}"/>
              </a:ext>
            </a:extLst>
          </p:cNvPr>
          <p:cNvSpPr txBox="1"/>
          <p:nvPr/>
        </p:nvSpPr>
        <p:spPr>
          <a:xfrm>
            <a:off x="972240" y="2214562"/>
            <a:ext cx="22439520" cy="48426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dirty="0"/>
              <a:t>The fragment of adjacency matrix of Chinese, Hong Kong and foreign media during the period of 12 June – 12 August 2019 </a:t>
            </a:r>
            <a:endParaRPr sz="4400" dirty="0"/>
          </a:p>
        </p:txBody>
      </p:sp>
      <p:graphicFrame>
        <p:nvGraphicFramePr>
          <p:cNvPr id="4" name="Таблица 3">
            <a:extLst>
              <a:ext uri="{FF2B5EF4-FFF2-40B4-BE49-F238E27FC236}">
                <a16:creationId xmlns:a16="http://schemas.microsoft.com/office/drawing/2014/main" id="{C62E16ED-1971-CB41-8302-768B1976A432}"/>
              </a:ext>
            </a:extLst>
          </p:cNvPr>
          <p:cNvGraphicFramePr>
            <a:graphicFrameLocks noGrp="1"/>
          </p:cNvGraphicFramePr>
          <p:nvPr>
            <p:extLst>
              <p:ext uri="{D42A27DB-BD31-4B8C-83A1-F6EECF244321}">
                <p14:modId xmlns:p14="http://schemas.microsoft.com/office/powerpoint/2010/main" val="2181070353"/>
              </p:ext>
            </p:extLst>
          </p:nvPr>
        </p:nvGraphicFramePr>
        <p:xfrm>
          <a:off x="972241" y="4036765"/>
          <a:ext cx="21735197" cy="9233184"/>
        </p:xfrm>
        <a:graphic>
          <a:graphicData uri="http://schemas.openxmlformats.org/drawingml/2006/table">
            <a:tbl>
              <a:tblPr firstRow="1" firstCol="1" bandRow="1"/>
              <a:tblGrid>
                <a:gridCol w="3632258">
                  <a:extLst>
                    <a:ext uri="{9D8B030D-6E8A-4147-A177-3AD203B41FA5}">
                      <a16:colId xmlns:a16="http://schemas.microsoft.com/office/drawing/2014/main" val="111902323"/>
                    </a:ext>
                  </a:extLst>
                </a:gridCol>
                <a:gridCol w="2280494">
                  <a:extLst>
                    <a:ext uri="{9D8B030D-6E8A-4147-A177-3AD203B41FA5}">
                      <a16:colId xmlns:a16="http://schemas.microsoft.com/office/drawing/2014/main" val="772507733"/>
                    </a:ext>
                  </a:extLst>
                </a:gridCol>
                <a:gridCol w="2171088">
                  <a:extLst>
                    <a:ext uri="{9D8B030D-6E8A-4147-A177-3AD203B41FA5}">
                      <a16:colId xmlns:a16="http://schemas.microsoft.com/office/drawing/2014/main" val="3651193656"/>
                    </a:ext>
                  </a:extLst>
                </a:gridCol>
                <a:gridCol w="1915809">
                  <a:extLst>
                    <a:ext uri="{9D8B030D-6E8A-4147-A177-3AD203B41FA5}">
                      <a16:colId xmlns:a16="http://schemas.microsoft.com/office/drawing/2014/main" val="346803"/>
                    </a:ext>
                  </a:extLst>
                </a:gridCol>
                <a:gridCol w="1869615">
                  <a:extLst>
                    <a:ext uri="{9D8B030D-6E8A-4147-A177-3AD203B41FA5}">
                      <a16:colId xmlns:a16="http://schemas.microsoft.com/office/drawing/2014/main" val="3890646993"/>
                    </a:ext>
                  </a:extLst>
                </a:gridCol>
                <a:gridCol w="1772368">
                  <a:extLst>
                    <a:ext uri="{9D8B030D-6E8A-4147-A177-3AD203B41FA5}">
                      <a16:colId xmlns:a16="http://schemas.microsoft.com/office/drawing/2014/main" val="895039418"/>
                    </a:ext>
                  </a:extLst>
                </a:gridCol>
                <a:gridCol w="2764309">
                  <a:extLst>
                    <a:ext uri="{9D8B030D-6E8A-4147-A177-3AD203B41FA5}">
                      <a16:colId xmlns:a16="http://schemas.microsoft.com/office/drawing/2014/main" val="2033976808"/>
                    </a:ext>
                  </a:extLst>
                </a:gridCol>
                <a:gridCol w="2832383">
                  <a:extLst>
                    <a:ext uri="{9D8B030D-6E8A-4147-A177-3AD203B41FA5}">
                      <a16:colId xmlns:a16="http://schemas.microsoft.com/office/drawing/2014/main" val="3215759986"/>
                    </a:ext>
                  </a:extLst>
                </a:gridCol>
                <a:gridCol w="2496873">
                  <a:extLst>
                    <a:ext uri="{9D8B030D-6E8A-4147-A177-3AD203B41FA5}">
                      <a16:colId xmlns:a16="http://schemas.microsoft.com/office/drawing/2014/main" val="4068407936"/>
                    </a:ext>
                  </a:extLst>
                </a:gridCol>
              </a:tblGrid>
              <a:tr h="1204329">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a:t>
                      </a: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June</a:t>
                      </a: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2019 - 12 </a:t>
                      </a: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December</a:t>
                      </a: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2019</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Global Times</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Xinhua</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Paper</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China News</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CCTV</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Renmin Ribao</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Junbao Jizhe (Military Reporter)</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Guang Ming Daily</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761120236"/>
                  </a:ext>
                </a:extLst>
              </a:tr>
              <a:tr h="401443">
                <a:tc>
                  <a:txBody>
                    <a:bodyPr/>
                    <a:lstStyle/>
                    <a:p>
                      <a:pPr algn="l"/>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Global</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Times</a:t>
                      </a:r>
                      <a:endParaRPr lang="ru-RU" sz="4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196</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166</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780934"/>
                  </a:ext>
                </a:extLst>
              </a:tr>
              <a:tr h="401443">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Xinhua</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ru-RU" sz="2400">
                          <a:solidFill>
                            <a:srgbClr val="70AD4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8431566"/>
                  </a:ext>
                </a:extLst>
              </a:tr>
              <a:tr h="401443">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Paper</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7140786"/>
                  </a:ext>
                </a:extLst>
              </a:tr>
              <a:tr h="401443">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China News</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9643446"/>
                  </a:ext>
                </a:extLst>
              </a:tr>
              <a:tr h="401443">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CCTV</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786992865"/>
                  </a:ext>
                </a:extLst>
              </a:tr>
              <a:tr h="401443">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Renmin Ribao</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167</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9454140"/>
                  </a:ext>
                </a:extLst>
              </a:tr>
              <a:tr h="802885">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Junbao Jizhe (Military Reporter)</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93</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88742"/>
                  </a:ext>
                </a:extLst>
              </a:tr>
              <a:tr h="401443">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Guang Ming Daily</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199761244"/>
                  </a:ext>
                </a:extLst>
              </a:tr>
              <a:tr h="401443">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China Youth Daily</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5955413"/>
                  </a:ext>
                </a:extLst>
              </a:tr>
              <a:tr h="802885">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 Sharp Review</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8739444"/>
                  </a:ext>
                </a:extLst>
              </a:tr>
              <a:tr h="401443">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China Focus</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7225919"/>
                  </a:ext>
                </a:extLst>
              </a:tr>
              <a:tr h="802885">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China Women's News</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3112713"/>
                  </a:ext>
                </a:extLst>
              </a:tr>
              <a:tr h="802885">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Haiwai Wang (People's Daily)</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101</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4510102"/>
                  </a:ext>
                </a:extLst>
              </a:tr>
              <a:tr h="401443">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China Daily</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2675720"/>
                  </a:ext>
                </a:extLst>
              </a:tr>
              <a:tr h="802885">
                <a:tc>
                  <a:txBody>
                    <a:bodyPr/>
                    <a:lstStyle/>
                    <a:p>
                      <a:pPr algn="l"/>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South China Morning Post</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44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0048228"/>
                  </a:ext>
                </a:extLst>
              </a:tr>
            </a:tbl>
          </a:graphicData>
        </a:graphic>
      </p:graphicFrame>
    </p:spTree>
    <p:extLst>
      <p:ext uri="{BB962C8B-B14F-4D97-AF65-F5344CB8AC3E}">
        <p14:creationId xmlns:p14="http://schemas.microsoft.com/office/powerpoint/2010/main" val="219094427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10" name="Очень крутой заголовок…">
            <a:extLst>
              <a:ext uri="{FF2B5EF4-FFF2-40B4-BE49-F238E27FC236}">
                <a16:creationId xmlns:a16="http://schemas.microsoft.com/office/drawing/2014/main" id="{8D0463AD-0815-C64E-B2DB-8BB33DA4CF2C}"/>
              </a:ext>
            </a:extLst>
          </p:cNvPr>
          <p:cNvSpPr txBox="1"/>
          <p:nvPr/>
        </p:nvSpPr>
        <p:spPr>
          <a:xfrm>
            <a:off x="1201065" y="2370512"/>
            <a:ext cx="21506374"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de-DE" sz="7000" b="1" dirty="0">
                <a:latin typeface="Arial Narrow" charset="0"/>
                <a:ea typeface="Arial Narrow" charset="0"/>
                <a:cs typeface="Arial Narrow" charset="0"/>
              </a:rPr>
              <a:t>3. The </a:t>
            </a:r>
            <a:r>
              <a:rPr lang="de-DE" sz="7000" b="1" dirty="0" err="1">
                <a:latin typeface="Arial Narrow" charset="0"/>
                <a:ea typeface="Arial Narrow" charset="0"/>
                <a:cs typeface="Arial Narrow" charset="0"/>
              </a:rPr>
              <a:t>empirical</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study</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of</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China's</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information</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space</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using</a:t>
            </a:r>
            <a:r>
              <a:rPr lang="de-DE" sz="7000" b="1" dirty="0">
                <a:latin typeface="Arial Narrow" charset="0"/>
                <a:ea typeface="Arial Narrow" charset="0"/>
                <a:cs typeface="Arial Narrow" charset="0"/>
              </a:rPr>
              <a:t> SNA</a:t>
            </a:r>
          </a:p>
          <a:p>
            <a:pPr algn="l">
              <a:defRPr sz="5000" b="1" cap="all">
                <a:solidFill>
                  <a:srgbClr val="253957"/>
                </a:solidFill>
                <a:latin typeface="+mn-lt"/>
                <a:ea typeface="+mn-ea"/>
                <a:cs typeface="+mn-cs"/>
                <a:sym typeface="Arial Narrow"/>
              </a:defRPr>
            </a:pPr>
            <a:r>
              <a:rPr lang="de-DE" sz="4000" b="1" dirty="0">
                <a:latin typeface="Arial Narrow" charset="0"/>
                <a:ea typeface="Arial Narrow" charset="0"/>
                <a:cs typeface="Arial Narrow" charset="0"/>
              </a:rPr>
              <a:t>3.1.2. SNA: Connection </a:t>
            </a:r>
            <a:r>
              <a:rPr lang="de-DE" sz="4000" b="1" dirty="0" err="1">
                <a:latin typeface="Arial Narrow" charset="0"/>
                <a:ea typeface="Arial Narrow" charset="0"/>
                <a:cs typeface="Arial Narrow" charset="0"/>
              </a:rPr>
              <a:t>network</a:t>
            </a:r>
            <a:r>
              <a:rPr lang="de-DE" sz="4000" b="1" dirty="0">
                <a:latin typeface="Arial Narrow" charset="0"/>
                <a:ea typeface="Arial Narrow" charset="0"/>
                <a:cs typeface="Arial Narrow" charset="0"/>
              </a:rPr>
              <a:t> </a:t>
            </a:r>
            <a:r>
              <a:rPr lang="de-DE" sz="4000" b="1" dirty="0" err="1">
                <a:latin typeface="Arial Narrow" charset="0"/>
                <a:ea typeface="Arial Narrow" charset="0"/>
                <a:cs typeface="Arial Narrow" charset="0"/>
              </a:rPr>
              <a:t>creation</a:t>
            </a:r>
            <a:r>
              <a:rPr lang="de-DE" sz="4000" b="1" dirty="0">
                <a:latin typeface="Arial Narrow" charset="0"/>
                <a:ea typeface="Arial Narrow" charset="0"/>
                <a:cs typeface="Arial Narrow" charset="0"/>
              </a:rPr>
              <a:t> </a:t>
            </a:r>
            <a:r>
              <a:rPr lang="de-DE" sz="4000" b="1" dirty="0" err="1">
                <a:latin typeface="Arial Narrow" charset="0"/>
                <a:ea typeface="Arial Narrow" charset="0"/>
                <a:cs typeface="Arial Narrow" charset="0"/>
              </a:rPr>
              <a:t>and</a:t>
            </a:r>
            <a:r>
              <a:rPr lang="de-DE" sz="4000" b="1" dirty="0">
                <a:latin typeface="Arial Narrow" charset="0"/>
                <a:ea typeface="Arial Narrow" charset="0"/>
                <a:cs typeface="Arial Narrow" charset="0"/>
              </a:rPr>
              <a:t> </a:t>
            </a:r>
            <a:r>
              <a:rPr lang="de-DE" sz="4000" b="1" dirty="0" err="1">
                <a:latin typeface="Arial Narrow" charset="0"/>
                <a:ea typeface="Arial Narrow" charset="0"/>
                <a:cs typeface="Arial Narrow" charset="0"/>
              </a:rPr>
              <a:t>centralities</a:t>
            </a:r>
            <a:r>
              <a:rPr lang="de-DE" sz="4000" b="1" dirty="0">
                <a:latin typeface="Arial Narrow" charset="0"/>
                <a:ea typeface="Arial Narrow" charset="0"/>
                <a:cs typeface="Arial Narrow" charset="0"/>
              </a:rPr>
              <a:t> </a:t>
            </a:r>
            <a:r>
              <a:rPr lang="de-DE" sz="4000" b="1" dirty="0" err="1">
                <a:latin typeface="Arial Narrow" charset="0"/>
                <a:ea typeface="Arial Narrow" charset="0"/>
                <a:cs typeface="Arial Narrow" charset="0"/>
              </a:rPr>
              <a:t>calculation</a:t>
            </a:r>
            <a:endParaRPr lang="de-DE" sz="4000" b="1" dirty="0">
              <a:latin typeface="Arial Narrow" charset="0"/>
              <a:ea typeface="Arial Narrow" charset="0"/>
              <a:cs typeface="Arial Narrow" charset="0"/>
            </a:endParaRPr>
          </a:p>
          <a:p>
            <a:pPr algn="l">
              <a:defRPr sz="5000" b="1" cap="all">
                <a:solidFill>
                  <a:srgbClr val="253957"/>
                </a:solidFill>
                <a:latin typeface="+mn-lt"/>
                <a:ea typeface="+mn-ea"/>
                <a:cs typeface="+mn-cs"/>
                <a:sym typeface="Arial Narrow"/>
              </a:defRPr>
            </a:pPr>
            <a:endParaRPr lang="ru-RU" sz="7000" b="1" dirty="0">
              <a:latin typeface="Arial Narrow" charset="0"/>
              <a:ea typeface="Arial Narrow" charset="0"/>
              <a:cs typeface="Arial Narrow" charset="0"/>
            </a:endParaRPr>
          </a:p>
          <a:p>
            <a:pPr algn="l">
              <a:defRPr sz="5000" b="1" cap="all">
                <a:solidFill>
                  <a:srgbClr val="253957"/>
                </a:solidFill>
                <a:latin typeface="+mn-lt"/>
                <a:ea typeface="+mn-ea"/>
                <a:cs typeface="+mn-cs"/>
                <a:sym typeface="Arial Narrow"/>
              </a:defRPr>
            </a:pPr>
            <a:endParaRPr lang="de-DE" sz="7000" b="1" dirty="0">
              <a:latin typeface="Arial Narrow" charset="0"/>
              <a:ea typeface="Arial Narrow" charset="0"/>
              <a:cs typeface="Arial Narrow" charset="0"/>
            </a:endParaRPr>
          </a:p>
        </p:txBody>
      </p:sp>
      <p:pic>
        <p:nvPicPr>
          <p:cNvPr id="11" name="Рисунок 10">
            <a:extLst>
              <a:ext uri="{FF2B5EF4-FFF2-40B4-BE49-F238E27FC236}">
                <a16:creationId xmlns:a16="http://schemas.microsoft.com/office/drawing/2014/main" id="{B81C4116-952E-9541-ACDB-D804D2B068B7}"/>
              </a:ext>
            </a:extLst>
          </p:cNvPr>
          <p:cNvPicPr/>
          <p:nvPr/>
        </p:nvPicPr>
        <p:blipFill>
          <a:blip r:embed="rId3">
            <a:extLst>
              <a:ext uri="{28A0092B-C50C-407E-A947-70E740481C1C}">
                <a14:useLocalDpi xmlns:a14="http://schemas.microsoft.com/office/drawing/2010/main" val="0"/>
              </a:ext>
            </a:extLst>
          </a:blip>
          <a:stretch>
            <a:fillRect/>
          </a:stretch>
        </p:blipFill>
        <p:spPr>
          <a:xfrm>
            <a:off x="1676560" y="5820677"/>
            <a:ext cx="10009917" cy="7649996"/>
          </a:xfrm>
          <a:prstGeom prst="rect">
            <a:avLst/>
          </a:prstGeom>
        </p:spPr>
      </p:pic>
      <p:pic>
        <p:nvPicPr>
          <p:cNvPr id="12" name="Рисунок 11">
            <a:extLst>
              <a:ext uri="{FF2B5EF4-FFF2-40B4-BE49-F238E27FC236}">
                <a16:creationId xmlns:a16="http://schemas.microsoft.com/office/drawing/2014/main" id="{8F49AD70-8669-5F45-9C41-ED1F6CBDCD5B}"/>
              </a:ext>
            </a:extLst>
          </p:cNvPr>
          <p:cNvPicPr/>
          <p:nvPr/>
        </p:nvPicPr>
        <p:blipFill>
          <a:blip r:embed="rId4">
            <a:extLst>
              <a:ext uri="{28A0092B-C50C-407E-A947-70E740481C1C}">
                <a14:useLocalDpi xmlns:a14="http://schemas.microsoft.com/office/drawing/2010/main" val="0"/>
              </a:ext>
            </a:extLst>
          </a:blip>
          <a:stretch>
            <a:fillRect/>
          </a:stretch>
        </p:blipFill>
        <p:spPr>
          <a:xfrm>
            <a:off x="13247649" y="5820677"/>
            <a:ext cx="9459790" cy="7382107"/>
          </a:xfrm>
          <a:prstGeom prst="rect">
            <a:avLst/>
          </a:prstGeom>
        </p:spPr>
      </p:pic>
    </p:spTree>
    <p:extLst>
      <p:ext uri="{BB962C8B-B14F-4D97-AF65-F5344CB8AC3E}">
        <p14:creationId xmlns:p14="http://schemas.microsoft.com/office/powerpoint/2010/main" val="294245971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10" name="Очень крутой заголовок…">
            <a:extLst>
              <a:ext uri="{FF2B5EF4-FFF2-40B4-BE49-F238E27FC236}">
                <a16:creationId xmlns:a16="http://schemas.microsoft.com/office/drawing/2014/main" id="{1A107E19-2016-0B48-AFD3-B9E41F0176F7}"/>
              </a:ext>
            </a:extLst>
          </p:cNvPr>
          <p:cNvSpPr txBox="1"/>
          <p:nvPr/>
        </p:nvSpPr>
        <p:spPr>
          <a:xfrm>
            <a:off x="1201065" y="2370512"/>
            <a:ext cx="21506374"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de-DE" sz="7000" b="1" dirty="0">
                <a:latin typeface="Arial Narrow" charset="0"/>
                <a:ea typeface="Arial Narrow" charset="0"/>
                <a:cs typeface="Arial Narrow" charset="0"/>
              </a:rPr>
              <a:t>3. The </a:t>
            </a:r>
            <a:r>
              <a:rPr lang="de-DE" sz="7000" b="1" dirty="0" err="1">
                <a:latin typeface="Arial Narrow" charset="0"/>
                <a:ea typeface="Arial Narrow" charset="0"/>
                <a:cs typeface="Arial Narrow" charset="0"/>
              </a:rPr>
              <a:t>empirical</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study</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of</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China's</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information</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space</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using</a:t>
            </a:r>
            <a:r>
              <a:rPr lang="de-DE" sz="7000" b="1" dirty="0">
                <a:latin typeface="Arial Narrow" charset="0"/>
                <a:ea typeface="Arial Narrow" charset="0"/>
                <a:cs typeface="Arial Narrow" charset="0"/>
              </a:rPr>
              <a:t> SNA</a:t>
            </a:r>
          </a:p>
          <a:p>
            <a:pPr algn="l">
              <a:defRPr sz="5000" b="1" cap="all">
                <a:solidFill>
                  <a:srgbClr val="253957"/>
                </a:solidFill>
                <a:latin typeface="+mn-lt"/>
                <a:ea typeface="+mn-ea"/>
                <a:cs typeface="+mn-cs"/>
                <a:sym typeface="Arial Narrow"/>
              </a:defRPr>
            </a:pPr>
            <a:r>
              <a:rPr lang="de-DE" sz="4000" b="1" dirty="0">
                <a:latin typeface="Arial Narrow" charset="0"/>
                <a:ea typeface="Arial Narrow" charset="0"/>
                <a:cs typeface="Arial Narrow" charset="0"/>
              </a:rPr>
              <a:t>3.1.2. SNA: Connection </a:t>
            </a:r>
            <a:r>
              <a:rPr lang="de-DE" sz="4000" b="1" dirty="0" err="1">
                <a:latin typeface="Arial Narrow" charset="0"/>
                <a:ea typeface="Arial Narrow" charset="0"/>
                <a:cs typeface="Arial Narrow" charset="0"/>
              </a:rPr>
              <a:t>network</a:t>
            </a:r>
            <a:r>
              <a:rPr lang="de-DE" sz="4000" b="1" dirty="0">
                <a:latin typeface="Arial Narrow" charset="0"/>
                <a:ea typeface="Arial Narrow" charset="0"/>
                <a:cs typeface="Arial Narrow" charset="0"/>
              </a:rPr>
              <a:t> </a:t>
            </a:r>
            <a:r>
              <a:rPr lang="de-DE" sz="4000" b="1" dirty="0" err="1">
                <a:latin typeface="Arial Narrow" charset="0"/>
                <a:ea typeface="Arial Narrow" charset="0"/>
                <a:cs typeface="Arial Narrow" charset="0"/>
              </a:rPr>
              <a:t>creation</a:t>
            </a:r>
            <a:r>
              <a:rPr lang="de-DE" sz="4000" b="1" dirty="0">
                <a:latin typeface="Arial Narrow" charset="0"/>
                <a:ea typeface="Arial Narrow" charset="0"/>
                <a:cs typeface="Arial Narrow" charset="0"/>
              </a:rPr>
              <a:t> </a:t>
            </a:r>
            <a:r>
              <a:rPr lang="de-DE" sz="4000" b="1" dirty="0" err="1">
                <a:latin typeface="Arial Narrow" charset="0"/>
                <a:ea typeface="Arial Narrow" charset="0"/>
                <a:cs typeface="Arial Narrow" charset="0"/>
              </a:rPr>
              <a:t>and</a:t>
            </a:r>
            <a:r>
              <a:rPr lang="de-DE" sz="4000" b="1" dirty="0">
                <a:latin typeface="Arial Narrow" charset="0"/>
                <a:ea typeface="Arial Narrow" charset="0"/>
                <a:cs typeface="Arial Narrow" charset="0"/>
              </a:rPr>
              <a:t> </a:t>
            </a:r>
            <a:r>
              <a:rPr lang="de-DE" sz="4000" b="1" dirty="0" err="1">
                <a:latin typeface="Arial Narrow" charset="0"/>
                <a:ea typeface="Arial Narrow" charset="0"/>
                <a:cs typeface="Arial Narrow" charset="0"/>
              </a:rPr>
              <a:t>centralities</a:t>
            </a:r>
            <a:r>
              <a:rPr lang="de-DE" sz="4000" b="1" dirty="0">
                <a:latin typeface="Arial Narrow" charset="0"/>
                <a:ea typeface="Arial Narrow" charset="0"/>
                <a:cs typeface="Arial Narrow" charset="0"/>
              </a:rPr>
              <a:t> </a:t>
            </a:r>
            <a:r>
              <a:rPr lang="de-DE" sz="4000" b="1" dirty="0" err="1">
                <a:latin typeface="Arial Narrow" charset="0"/>
                <a:ea typeface="Arial Narrow" charset="0"/>
                <a:cs typeface="Arial Narrow" charset="0"/>
              </a:rPr>
              <a:t>calculation</a:t>
            </a:r>
            <a:endParaRPr lang="de-DE" sz="4000" b="1" dirty="0">
              <a:latin typeface="Arial Narrow" charset="0"/>
              <a:ea typeface="Arial Narrow" charset="0"/>
              <a:cs typeface="Arial Narrow" charset="0"/>
            </a:endParaRPr>
          </a:p>
          <a:p>
            <a:pPr algn="l">
              <a:defRPr sz="5000" b="1" cap="all">
                <a:solidFill>
                  <a:srgbClr val="253957"/>
                </a:solidFill>
                <a:latin typeface="+mn-lt"/>
                <a:ea typeface="+mn-ea"/>
                <a:cs typeface="+mn-cs"/>
                <a:sym typeface="Arial Narrow"/>
              </a:defRPr>
            </a:pPr>
            <a:endParaRPr lang="ru-RU" sz="7000" b="1" dirty="0">
              <a:latin typeface="Arial Narrow" charset="0"/>
              <a:ea typeface="Arial Narrow" charset="0"/>
              <a:cs typeface="Arial Narrow" charset="0"/>
            </a:endParaRPr>
          </a:p>
        </p:txBody>
      </p:sp>
      <p:pic>
        <p:nvPicPr>
          <p:cNvPr id="12" name="Рисунок 11">
            <a:extLst>
              <a:ext uri="{FF2B5EF4-FFF2-40B4-BE49-F238E27FC236}">
                <a16:creationId xmlns:a16="http://schemas.microsoft.com/office/drawing/2014/main" id="{D5511E91-8877-344D-A397-6FCE117F112E}"/>
              </a:ext>
            </a:extLst>
          </p:cNvPr>
          <p:cNvPicPr/>
          <p:nvPr/>
        </p:nvPicPr>
        <p:blipFill>
          <a:blip r:embed="rId3">
            <a:extLst>
              <a:ext uri="{28A0092B-C50C-407E-A947-70E740481C1C}">
                <a14:useLocalDpi xmlns:a14="http://schemas.microsoft.com/office/drawing/2010/main" val="0"/>
              </a:ext>
            </a:extLst>
          </a:blip>
          <a:stretch>
            <a:fillRect/>
          </a:stretch>
        </p:blipFill>
        <p:spPr>
          <a:xfrm>
            <a:off x="1761892" y="5664819"/>
            <a:ext cx="9367025" cy="7672039"/>
          </a:xfrm>
          <a:prstGeom prst="rect">
            <a:avLst/>
          </a:prstGeom>
        </p:spPr>
      </p:pic>
      <p:pic>
        <p:nvPicPr>
          <p:cNvPr id="13" name="Рисунок 12">
            <a:extLst>
              <a:ext uri="{FF2B5EF4-FFF2-40B4-BE49-F238E27FC236}">
                <a16:creationId xmlns:a16="http://schemas.microsoft.com/office/drawing/2014/main" id="{977A9C98-9095-D942-90FB-964625621089}"/>
              </a:ext>
            </a:extLst>
          </p:cNvPr>
          <p:cNvPicPr/>
          <p:nvPr/>
        </p:nvPicPr>
        <p:blipFill>
          <a:blip r:embed="rId4">
            <a:extLst>
              <a:ext uri="{28A0092B-C50C-407E-A947-70E740481C1C}">
                <a14:useLocalDpi xmlns:a14="http://schemas.microsoft.com/office/drawing/2010/main" val="0"/>
              </a:ext>
            </a:extLst>
          </a:blip>
          <a:stretch>
            <a:fillRect/>
          </a:stretch>
        </p:blipFill>
        <p:spPr>
          <a:xfrm>
            <a:off x="13255085" y="5664817"/>
            <a:ext cx="9367025" cy="7672037"/>
          </a:xfrm>
          <a:prstGeom prst="rect">
            <a:avLst/>
          </a:prstGeom>
        </p:spPr>
      </p:pic>
    </p:spTree>
    <p:extLst>
      <p:ext uri="{BB962C8B-B14F-4D97-AF65-F5344CB8AC3E}">
        <p14:creationId xmlns:p14="http://schemas.microsoft.com/office/powerpoint/2010/main" val="218315264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Очень крутой заголовок…"/>
          <p:cNvSpPr txBox="1"/>
          <p:nvPr/>
        </p:nvSpPr>
        <p:spPr>
          <a:xfrm>
            <a:off x="2426184" y="1455965"/>
            <a:ext cx="21506374"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4000" dirty="0">
                <a:latin typeface="Arial Narrow" charset="0"/>
                <a:ea typeface="Arial Narrow" charset="0"/>
                <a:cs typeface="Arial Narrow" charset="0"/>
              </a:rPr>
              <a:t>3.1.2. SNA: Connection network creation and centralities calculation</a:t>
            </a:r>
          </a:p>
          <a:p>
            <a:pPr algn="l">
              <a:defRPr sz="5000" b="1" cap="all">
                <a:solidFill>
                  <a:srgbClr val="253957"/>
                </a:solidFill>
                <a:latin typeface="+mn-lt"/>
                <a:ea typeface="+mn-ea"/>
                <a:cs typeface="+mn-cs"/>
                <a:sym typeface="Arial Narrow"/>
              </a:defRPr>
            </a:pPr>
            <a:endParaRPr lang="en-US" sz="4200" dirty="0">
              <a:latin typeface="Arial Narrow" charset="0"/>
              <a:ea typeface="Arial Narrow" charset="0"/>
              <a:cs typeface="Arial Narrow" charset="0"/>
            </a:endParaRPr>
          </a:p>
        </p:txBody>
      </p:sp>
      <p:sp>
        <p:nvSpPr>
          <p:cNvPr id="82"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graphicFrame>
        <p:nvGraphicFramePr>
          <p:cNvPr id="6" name="Таблица 5">
            <a:extLst>
              <a:ext uri="{FF2B5EF4-FFF2-40B4-BE49-F238E27FC236}">
                <a16:creationId xmlns:a16="http://schemas.microsoft.com/office/drawing/2014/main" id="{78C8A81F-24DF-534D-A548-7948BEB50925}"/>
              </a:ext>
            </a:extLst>
          </p:cNvPr>
          <p:cNvGraphicFramePr>
            <a:graphicFrameLocks noGrp="1"/>
          </p:cNvGraphicFramePr>
          <p:nvPr>
            <p:extLst>
              <p:ext uri="{D42A27DB-BD31-4B8C-83A1-F6EECF244321}">
                <p14:modId xmlns:p14="http://schemas.microsoft.com/office/powerpoint/2010/main" val="2583601811"/>
              </p:ext>
            </p:extLst>
          </p:nvPr>
        </p:nvGraphicFramePr>
        <p:xfrm>
          <a:off x="2426184" y="2444494"/>
          <a:ext cx="17935944" cy="11102683"/>
        </p:xfrm>
        <a:graphic>
          <a:graphicData uri="http://schemas.openxmlformats.org/drawingml/2006/table">
            <a:tbl>
              <a:tblPr firstRow="1" firstCol="1" lastRow="1" lastCol="1" bandRow="1" bandCol="1"/>
              <a:tblGrid>
                <a:gridCol w="2413446">
                  <a:extLst>
                    <a:ext uri="{9D8B030D-6E8A-4147-A177-3AD203B41FA5}">
                      <a16:colId xmlns:a16="http://schemas.microsoft.com/office/drawing/2014/main" val="3745804920"/>
                    </a:ext>
                  </a:extLst>
                </a:gridCol>
                <a:gridCol w="5486400">
                  <a:extLst>
                    <a:ext uri="{9D8B030D-6E8A-4147-A177-3AD203B41FA5}">
                      <a16:colId xmlns:a16="http://schemas.microsoft.com/office/drawing/2014/main" val="3937438672"/>
                    </a:ext>
                  </a:extLst>
                </a:gridCol>
                <a:gridCol w="2430966">
                  <a:extLst>
                    <a:ext uri="{9D8B030D-6E8A-4147-A177-3AD203B41FA5}">
                      <a16:colId xmlns:a16="http://schemas.microsoft.com/office/drawing/2014/main" val="1135538112"/>
                    </a:ext>
                  </a:extLst>
                </a:gridCol>
                <a:gridCol w="2118732">
                  <a:extLst>
                    <a:ext uri="{9D8B030D-6E8A-4147-A177-3AD203B41FA5}">
                      <a16:colId xmlns:a16="http://schemas.microsoft.com/office/drawing/2014/main" val="1200428222"/>
                    </a:ext>
                  </a:extLst>
                </a:gridCol>
                <a:gridCol w="2877014">
                  <a:extLst>
                    <a:ext uri="{9D8B030D-6E8A-4147-A177-3AD203B41FA5}">
                      <a16:colId xmlns:a16="http://schemas.microsoft.com/office/drawing/2014/main" val="4264863193"/>
                    </a:ext>
                  </a:extLst>
                </a:gridCol>
                <a:gridCol w="2609386">
                  <a:extLst>
                    <a:ext uri="{9D8B030D-6E8A-4147-A177-3AD203B41FA5}">
                      <a16:colId xmlns:a16="http://schemas.microsoft.com/office/drawing/2014/main" val="1670782739"/>
                    </a:ext>
                  </a:extLst>
                </a:gridCol>
              </a:tblGrid>
              <a:tr h="910956">
                <a:tc>
                  <a:txBody>
                    <a:bodyPr/>
                    <a:lstStyle/>
                    <a:p>
                      <a:pPr marL="82550" marR="74295" algn="just">
                        <a:spcBef>
                          <a:spcPts val="5"/>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Media</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p>
                      <a:pPr marL="82550" marR="75565" algn="just">
                        <a:spcBef>
                          <a:spcPts val="68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Abbreviation</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tc>
                  <a:txBody>
                    <a:bodyPr/>
                    <a:lstStyle/>
                    <a:p>
                      <a:pPr marL="443865" marR="435610" algn="just">
                        <a:spcBef>
                          <a:spcPts val="5"/>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Media</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tc>
                  <a:txBody>
                    <a:bodyPr/>
                    <a:lstStyle/>
                    <a:p>
                      <a:pPr marL="82550" marR="72390" algn="just">
                        <a:spcBef>
                          <a:spcPts val="5"/>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Degree</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p>
                      <a:pPr marL="82550" marR="70485" algn="just">
                        <a:spcBef>
                          <a:spcPts val="68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Centrality</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tc>
                  <a:txBody>
                    <a:bodyPr/>
                    <a:lstStyle/>
                    <a:p>
                      <a:pPr marL="180975" algn="just">
                        <a:spcBef>
                          <a:spcPts val="5"/>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Closeness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180975" algn="just">
                        <a:spcBef>
                          <a:spcPts val="68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Centrality</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tc>
                  <a:txBody>
                    <a:bodyPr/>
                    <a:lstStyle/>
                    <a:p>
                      <a:pPr marL="64770" marR="66040" algn="just">
                        <a:spcBef>
                          <a:spcPts val="5"/>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Betweenness</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p>
                      <a:pPr marL="64770" marR="64135" algn="just">
                        <a:spcBef>
                          <a:spcPts val="68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Centrality</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tc>
                  <a:txBody>
                    <a:bodyPr/>
                    <a:lstStyle/>
                    <a:p>
                      <a:pPr marL="126365" algn="just">
                        <a:spcBef>
                          <a:spcPts val="5"/>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Eigenvector</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p>
                      <a:pPr marL="186690" algn="just">
                        <a:spcBef>
                          <a:spcPts val="68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Centrality</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extLst>
                  <a:ext uri="{0D108BD9-81ED-4DB2-BD59-A6C34878D82A}">
                    <a16:rowId xmlns:a16="http://schemas.microsoft.com/office/drawing/2014/main" val="288458609"/>
                  </a:ext>
                </a:extLst>
              </a:tr>
              <a:tr h="333851">
                <a:tc>
                  <a:txBody>
                    <a:bodyPr/>
                    <a:lstStyle/>
                    <a:p>
                      <a:pPr marL="69850"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Global Times</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just"/>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806</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R="64135" algn="just"/>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0,0088</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R="64770" algn="just"/>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224,5561</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R="61595" algn="just"/>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0,9569</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986247894"/>
                  </a:ext>
                </a:extLst>
              </a:tr>
              <a:tr h="333851">
                <a:tc>
                  <a:txBody>
                    <a:bodyPr/>
                    <a:lstStyle/>
                    <a:p>
                      <a:pPr marL="6985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Xinhua</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Xinhua</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just"/>
                      <a:r>
                        <a:rPr lang="en-US" sz="20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905</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R="64135"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0,0006</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223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0</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8420" algn="just"/>
                      <a:r>
                        <a:rPr lang="en-US" sz="20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4047300928"/>
                  </a:ext>
                </a:extLst>
              </a:tr>
              <a:tr h="333851">
                <a:tc>
                  <a:txBody>
                    <a:bodyPr/>
                    <a:lstStyle/>
                    <a:p>
                      <a:pPr marL="69850" algn="just">
                        <a:spcBef>
                          <a:spcPts val="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TP</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gn="just">
                        <a:spcBef>
                          <a:spcPts val="5"/>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Paper</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just">
                        <a:spcBef>
                          <a:spcPts val="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68</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4135" algn="just">
                        <a:spcBef>
                          <a:spcPts val="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0,0006</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4770" algn="just">
                        <a:spcBef>
                          <a:spcPts val="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4,3418</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just">
                        <a:spcBef>
                          <a:spcPts val="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0,1177</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8146406"/>
                  </a:ext>
                </a:extLst>
              </a:tr>
              <a:tr h="333851">
                <a:tc>
                  <a:txBody>
                    <a:bodyPr/>
                    <a:lstStyle/>
                    <a:p>
                      <a:pPr marL="6985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CN</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China News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just"/>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377</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R="64135" algn="just"/>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0,0106</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R="64770" algn="just"/>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152,6498</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61595" algn="just"/>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0,3612</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800929394"/>
                  </a:ext>
                </a:extLst>
              </a:tr>
              <a:tr h="333851">
                <a:tc>
                  <a:txBody>
                    <a:bodyPr/>
                    <a:lstStyle/>
                    <a:p>
                      <a:pPr marL="6985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CCTV</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CCTV</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just"/>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424</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R="64135"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0,0006</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223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0</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just"/>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0,4675</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086436866"/>
                  </a:ext>
                </a:extLst>
              </a:tr>
              <a:tr h="333851">
                <a:tc>
                  <a:txBody>
                    <a:bodyPr/>
                    <a:lstStyle/>
                    <a:p>
                      <a:pPr marL="6985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RR</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Renmin Ribao</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just"/>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759</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R="64135" algn="just"/>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0,0078</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64770" algn="just"/>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209,6416</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R="61595" algn="just"/>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0,8353</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71682179"/>
                  </a:ext>
                </a:extLst>
              </a:tr>
              <a:tr h="748846">
                <a:tc>
                  <a:txBody>
                    <a:bodyPr/>
                    <a:lstStyle/>
                    <a:p>
                      <a:pPr algn="just"/>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p>
                      <a:pPr marL="69850" algn="just">
                        <a:spcBef>
                          <a:spcPts val="74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JJMR</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gn="just">
                        <a:spcBef>
                          <a:spcPts val="5"/>
                        </a:spcBef>
                        <a:spcAft>
                          <a:spcPts val="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Junbao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Jizhe</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69850" algn="just">
                        <a:spcBef>
                          <a:spcPts val="655"/>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(Military Reporter)</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p>
                      <a:pPr marR="61595" algn="just">
                        <a:spcBef>
                          <a:spcPts val="74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181</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R="64135" algn="just">
                        <a:spcBef>
                          <a:spcPts val="74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0,006</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R="62230" algn="just">
                        <a:spcBef>
                          <a:spcPts val="74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p>
                      <a:pPr marR="61595" algn="just">
                        <a:spcBef>
                          <a:spcPts val="74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0,3468</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20110707"/>
                  </a:ext>
                </a:extLst>
              </a:tr>
              <a:tr h="333851">
                <a:tc>
                  <a:txBody>
                    <a:bodyPr/>
                    <a:lstStyle/>
                    <a:p>
                      <a:pPr marL="6985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GMD</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gn="just"/>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Guang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Ming Daily</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68</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4135" algn="just"/>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0,0075</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64770"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0,6282</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0,0796</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670901"/>
                  </a:ext>
                </a:extLst>
              </a:tr>
              <a:tr h="333851">
                <a:tc>
                  <a:txBody>
                    <a:bodyPr/>
                    <a:lstStyle/>
                    <a:p>
                      <a:pPr marL="6985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CYD</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China Youth Daily</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160</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4135" algn="just"/>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0,0062</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6477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23,1375</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just"/>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0,2348</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858879503"/>
                  </a:ext>
                </a:extLst>
              </a:tr>
              <a:tr h="760438">
                <a:tc>
                  <a:txBody>
                    <a:bodyPr/>
                    <a:lstStyle/>
                    <a:p>
                      <a:pPr algn="just"/>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p>
                      <a:pPr marL="69850" algn="just">
                        <a:spcBef>
                          <a:spcPts val="76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ISR</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International Sharp</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69850" algn="just">
                        <a:spcBef>
                          <a:spcPts val="685"/>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Review</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R="57785" algn="just">
                        <a:spcBef>
                          <a:spcPts val="765"/>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p>
                      <a:pPr marR="64135" algn="just">
                        <a:spcBef>
                          <a:spcPts val="76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0,0006</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p>
                      <a:pPr marR="62230" algn="just">
                        <a:spcBef>
                          <a:spcPts val="76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R="61595" algn="just">
                        <a:spcBef>
                          <a:spcPts val="765"/>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0,0053</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3427845"/>
                  </a:ext>
                </a:extLst>
              </a:tr>
              <a:tr h="333851">
                <a:tc>
                  <a:txBody>
                    <a:bodyPr/>
                    <a:lstStyle/>
                    <a:p>
                      <a:pPr marL="6985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CF</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China Focus</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97</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4135"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0,0065</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223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0</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0,147</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5515"/>
                  </a:ext>
                </a:extLst>
              </a:tr>
              <a:tr h="748846">
                <a:tc>
                  <a:txBody>
                    <a:bodyPr/>
                    <a:lstStyle/>
                    <a:p>
                      <a:pPr algn="just"/>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p>
                      <a:pPr marL="69850" algn="just">
                        <a:spcBef>
                          <a:spcPts val="73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CWN</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China Women's</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p>
                      <a:pPr marL="69850" algn="just">
                        <a:spcBef>
                          <a:spcPts val="66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News</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R="61595" algn="just">
                        <a:spcBef>
                          <a:spcPts val="735"/>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110</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R="64135" algn="just">
                        <a:spcBef>
                          <a:spcPts val="735"/>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0,006</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p>
                      <a:pPr marR="62230" algn="just">
                        <a:spcBef>
                          <a:spcPts val="73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R="61595" algn="just">
                        <a:spcBef>
                          <a:spcPts val="735"/>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0,2052</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3179602"/>
                  </a:ext>
                </a:extLst>
              </a:tr>
              <a:tr h="748846">
                <a:tc>
                  <a:txBody>
                    <a:bodyPr/>
                    <a:lstStyle/>
                    <a:p>
                      <a:pPr algn="just"/>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p>
                      <a:pPr marL="69850" algn="just">
                        <a:spcBef>
                          <a:spcPts val="73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HWPD</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Haiwai Wang</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p>
                      <a:pPr marL="69850" algn="just">
                        <a:spcBef>
                          <a:spcPts val="66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(People's Daily)</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p>
                      <a:pPr marR="61595" algn="just">
                        <a:spcBef>
                          <a:spcPts val="735"/>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245</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R="64135" algn="just">
                        <a:spcBef>
                          <a:spcPts val="735"/>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0,006</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p>
                      <a:pPr marR="62230" algn="just">
                        <a:spcBef>
                          <a:spcPts val="73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R="61595" algn="just">
                        <a:spcBef>
                          <a:spcPts val="735"/>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0,4149</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581804835"/>
                  </a:ext>
                </a:extLst>
              </a:tr>
              <a:tr h="333851">
                <a:tc>
                  <a:txBody>
                    <a:bodyPr/>
                    <a:lstStyle/>
                    <a:p>
                      <a:pPr marL="6985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CD</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China Daily</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96</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4135" algn="just"/>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0,0086</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R="64770" algn="just"/>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160,2714</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R="61595"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0,0659</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2475331"/>
                  </a:ext>
                </a:extLst>
              </a:tr>
              <a:tr h="748846">
                <a:tc>
                  <a:txBody>
                    <a:bodyPr/>
                    <a:lstStyle/>
                    <a:p>
                      <a:pPr algn="just"/>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p>
                      <a:pPr marL="69850" algn="just">
                        <a:spcBef>
                          <a:spcPts val="74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SCMP</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South China</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p>
                      <a:pPr marL="69850" algn="just">
                        <a:spcBef>
                          <a:spcPts val="66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Morning Post</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p>
                      <a:pPr marR="61595" algn="just">
                        <a:spcBef>
                          <a:spcPts val="74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439</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p>
                      <a:pPr marR="64135" algn="just">
                        <a:spcBef>
                          <a:spcPts val="740"/>
                        </a:spcBef>
                        <a:spcAft>
                          <a:spcPts val="0"/>
                        </a:spcAft>
                      </a:pPr>
                      <a:r>
                        <a:rPr lang="en-US" sz="20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0,0154</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just"/>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p>
                      <a:pPr marR="64770" algn="just">
                        <a:spcBef>
                          <a:spcPts val="74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241,9049</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R="61595" algn="just">
                        <a:spcBef>
                          <a:spcPts val="74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0,1259</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0669457"/>
                  </a:ext>
                </a:extLst>
              </a:tr>
              <a:tr h="333851">
                <a:tc>
                  <a:txBody>
                    <a:bodyPr/>
                    <a:lstStyle/>
                    <a:p>
                      <a:pPr marL="6985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Reuters</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Reuters</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204</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4135"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0,0006</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223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0</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0,0439</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2358635"/>
                  </a:ext>
                </a:extLst>
              </a:tr>
              <a:tr h="333851">
                <a:tc>
                  <a:txBody>
                    <a:bodyPr/>
                    <a:lstStyle/>
                    <a:p>
                      <a:pPr marL="6985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Bloomberg</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Bloomberg</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111</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4135"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0,0006</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223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0</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0,0244</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8568415"/>
                  </a:ext>
                </a:extLst>
              </a:tr>
              <a:tr h="333851">
                <a:tc>
                  <a:txBody>
                    <a:bodyPr/>
                    <a:lstStyle/>
                    <a:p>
                      <a:pPr marL="6985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AD</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Apple Daily</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124</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4135" algn="just"/>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0,0096</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R="64770" algn="just"/>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235,9049</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R="61595"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0,0284</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293656"/>
                  </a:ext>
                </a:extLst>
              </a:tr>
              <a:tr h="760438">
                <a:tc>
                  <a:txBody>
                    <a:bodyPr/>
                    <a:lstStyle/>
                    <a:p>
                      <a:pPr algn="just"/>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p>
                      <a:pPr marL="69850" algn="just">
                        <a:spcBef>
                          <a:spcPts val="76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AFPN</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gn="just">
                        <a:spcBef>
                          <a:spcPts val="5"/>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AFP News agency</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69850" algn="just">
                        <a:spcBef>
                          <a:spcPts val="68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(France)</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R="57785" algn="just">
                        <a:spcBef>
                          <a:spcPts val="765"/>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i="1">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p>
                      <a:pPr marR="64135" algn="just">
                        <a:spcBef>
                          <a:spcPts val="76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0,0006</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R="62230" algn="just">
                        <a:spcBef>
                          <a:spcPts val="765"/>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R="61595" algn="just">
                        <a:spcBef>
                          <a:spcPts val="765"/>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0,0008</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3274262"/>
                  </a:ext>
                </a:extLst>
              </a:tr>
              <a:tr h="333851">
                <a:tc>
                  <a:txBody>
                    <a:bodyPr/>
                    <a:lstStyle/>
                    <a:p>
                      <a:pPr marL="6985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JD</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Jiefang Daily</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just"/>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308</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64135" algn="just"/>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0,0099</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R="64770"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1,5297</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just"/>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0,4877</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212569785"/>
                  </a:ext>
                </a:extLst>
              </a:tr>
              <a:tr h="333851">
                <a:tc>
                  <a:txBody>
                    <a:bodyPr/>
                    <a:lstStyle/>
                    <a:p>
                      <a:pPr marL="6985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TKP</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Ta Kung Pao</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just"/>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220</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64135"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0,012</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4770" algn="just"/>
                      <a:r>
                        <a:rPr lang="en-US" sz="2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291,4349</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R="61595"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0,1239</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0227722"/>
                  </a:ext>
                </a:extLst>
              </a:tr>
              <a:tr h="333851">
                <a:tc>
                  <a:txBody>
                    <a:bodyPr/>
                    <a:lstStyle/>
                    <a:p>
                      <a:pPr marL="69850" algn="just">
                        <a:spcBef>
                          <a:spcPts val="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Time</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gn="just">
                        <a:spcBef>
                          <a:spcPts val="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Times</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just">
                        <a:spcBef>
                          <a:spcPts val="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19</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4135" algn="just">
                        <a:spcBef>
                          <a:spcPts val="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0,0006</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2230" algn="just">
                        <a:spcBef>
                          <a:spcPts val="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just">
                        <a:spcBef>
                          <a:spcPts val="5"/>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0,0043</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093815"/>
                  </a:ext>
                </a:extLst>
              </a:tr>
              <a:tr h="333851">
                <a:tc>
                  <a:txBody>
                    <a:bodyPr/>
                    <a:lstStyle/>
                    <a:p>
                      <a:pPr marL="6985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SN</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Stand News</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91</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4135"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0,007</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2230" algn="just"/>
                      <a:r>
                        <a:rPr lang="en-US" sz="2000">
                          <a:effectLst/>
                          <a:latin typeface="Times New Roman" panose="02020603050405020304" pitchFamily="18" charset="0"/>
                          <a:ea typeface="Calibri" panose="020F0502020204030204" pitchFamily="34" charset="0"/>
                          <a:cs typeface="Times New Roman" panose="02020603050405020304" pitchFamily="18" charset="0"/>
                        </a:rPr>
                        <a:t>0</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0,0091</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9642577"/>
                  </a:ext>
                </a:extLst>
              </a:tr>
            </a:tbl>
          </a:graphicData>
        </a:graphic>
      </p:graphicFrame>
    </p:spTree>
    <p:extLst>
      <p:ext uri="{BB962C8B-B14F-4D97-AF65-F5344CB8AC3E}">
        <p14:creationId xmlns:p14="http://schemas.microsoft.com/office/powerpoint/2010/main" val="250788767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11199" y="5861851"/>
            <a:ext cx="21506375" cy="48426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000" b="1" dirty="0">
                <a:solidFill>
                  <a:srgbClr val="253957"/>
                </a:solidFill>
                <a:sym typeface="Arial Narrow"/>
              </a:rPr>
              <a:t>H1. </a:t>
            </a:r>
            <a:r>
              <a:rPr lang="en-US" sz="4000" dirty="0">
                <a:solidFill>
                  <a:srgbClr val="253957"/>
                </a:solidFill>
                <a:sym typeface="Arial Narrow"/>
              </a:rPr>
              <a:t>There is a dominance of the alliance of state media in the information policy of China – confirmed</a:t>
            </a:r>
          </a:p>
          <a:p>
            <a:pPr algn="l">
              <a:spcBef>
                <a:spcPts val="2800"/>
              </a:spcBef>
              <a:buSzPct val="100000"/>
              <a:defRPr sz="2800">
                <a:solidFill>
                  <a:srgbClr val="253957"/>
                </a:solidFill>
                <a:latin typeface="+mn-lt"/>
                <a:ea typeface="+mn-ea"/>
                <a:cs typeface="+mn-cs"/>
                <a:sym typeface="Arial Narrow"/>
              </a:defRPr>
            </a:pPr>
            <a:r>
              <a:rPr lang="en-US" sz="4000" b="1" dirty="0">
                <a:solidFill>
                  <a:srgbClr val="253957"/>
                </a:solidFill>
                <a:sym typeface="Arial Narrow"/>
              </a:rPr>
              <a:t>H2.</a:t>
            </a:r>
            <a:r>
              <a:rPr lang="en-US" sz="4000" dirty="0">
                <a:solidFill>
                  <a:srgbClr val="253957"/>
                </a:solidFill>
                <a:sym typeface="Arial Narrow"/>
              </a:rPr>
              <a:t> The media network structure illustrates the strong polarization of pro-Beijing and pro-Hong Kong actors in China's information space – partly confirmed</a:t>
            </a:r>
          </a:p>
          <a:p>
            <a:pPr algn="l">
              <a:spcBef>
                <a:spcPts val="2800"/>
              </a:spcBef>
              <a:buSzPct val="100000"/>
              <a:defRPr sz="2800">
                <a:solidFill>
                  <a:srgbClr val="253957"/>
                </a:solidFill>
                <a:latin typeface="+mn-lt"/>
                <a:ea typeface="+mn-ea"/>
                <a:cs typeface="+mn-cs"/>
                <a:sym typeface="Arial Narrow"/>
              </a:defRPr>
            </a:pPr>
            <a:r>
              <a:rPr lang="en-US" sz="4000" b="1" dirty="0">
                <a:solidFill>
                  <a:srgbClr val="253957"/>
                </a:solidFill>
                <a:sym typeface="Arial Narrow"/>
              </a:rPr>
              <a:t>H3. </a:t>
            </a:r>
            <a:r>
              <a:rPr lang="en-US" sz="4000" dirty="0">
                <a:solidFill>
                  <a:srgbClr val="253957"/>
                </a:solidFill>
                <a:sym typeface="Arial Narrow"/>
              </a:rPr>
              <a:t>The main newspaper of the Chinese Communist Party People's Daily acts as an information hub (in terms of betweenness centrality and closeness centrality) in the network of Chinese media - rejected</a:t>
            </a:r>
            <a:endParaRPr lang="en-US" sz="4000" b="1" dirty="0">
              <a:solidFill>
                <a:srgbClr val="253957"/>
              </a:solidFill>
              <a:sym typeface="Arial Narrow"/>
            </a:endParaRPr>
          </a:p>
          <a:p>
            <a:pPr algn="l">
              <a:spcBef>
                <a:spcPts val="2800"/>
              </a:spcBef>
              <a:buSzPct val="100000"/>
              <a:defRPr sz="2800">
                <a:solidFill>
                  <a:srgbClr val="253957"/>
                </a:solidFill>
                <a:latin typeface="+mn-lt"/>
                <a:ea typeface="+mn-ea"/>
                <a:cs typeface="+mn-cs"/>
                <a:sym typeface="Arial Narrow"/>
              </a:defRPr>
            </a:pPr>
            <a:endParaRPr lang="en-US" sz="2800" dirty="0">
              <a:solidFill>
                <a:srgbClr val="253957"/>
              </a:solidFill>
              <a:sym typeface="Arial Narrow"/>
            </a:endParaRPr>
          </a:p>
        </p:txBody>
      </p:sp>
      <p:sp>
        <p:nvSpPr>
          <p:cNvPr id="88"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en-US"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10" name="Очень крутой заголовок…">
            <a:extLst>
              <a:ext uri="{FF2B5EF4-FFF2-40B4-BE49-F238E27FC236}">
                <a16:creationId xmlns:a16="http://schemas.microsoft.com/office/drawing/2014/main" id="{6F29A572-9683-5D48-A0CA-B5A40BD2A2B0}"/>
              </a:ext>
            </a:extLst>
          </p:cNvPr>
          <p:cNvSpPr txBox="1"/>
          <p:nvPr/>
        </p:nvSpPr>
        <p:spPr>
          <a:xfrm>
            <a:off x="1201065" y="2370512"/>
            <a:ext cx="21506374"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de-DE" sz="7000" b="1" dirty="0">
                <a:latin typeface="Arial Narrow" charset="0"/>
                <a:ea typeface="Arial Narrow" charset="0"/>
                <a:cs typeface="Arial Narrow" charset="0"/>
              </a:rPr>
              <a:t>3. The </a:t>
            </a:r>
            <a:r>
              <a:rPr lang="de-DE" sz="7000" b="1" dirty="0" err="1">
                <a:latin typeface="Arial Narrow" charset="0"/>
                <a:ea typeface="Arial Narrow" charset="0"/>
                <a:cs typeface="Arial Narrow" charset="0"/>
              </a:rPr>
              <a:t>empirical</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study</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of</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China's</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information</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space</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using</a:t>
            </a:r>
            <a:r>
              <a:rPr lang="de-DE" sz="7000" b="1" dirty="0">
                <a:latin typeface="Arial Narrow" charset="0"/>
                <a:ea typeface="Arial Narrow" charset="0"/>
                <a:cs typeface="Arial Narrow" charset="0"/>
              </a:rPr>
              <a:t> SNA</a:t>
            </a:r>
          </a:p>
          <a:p>
            <a:pPr algn="l">
              <a:defRPr sz="5000" b="1" cap="all">
                <a:solidFill>
                  <a:srgbClr val="253957"/>
                </a:solidFill>
                <a:latin typeface="+mn-lt"/>
                <a:ea typeface="+mn-ea"/>
                <a:cs typeface="+mn-cs"/>
                <a:sym typeface="Arial Narrow"/>
              </a:defRPr>
            </a:pPr>
            <a:r>
              <a:rPr lang="de-DE" sz="4000" b="1" dirty="0">
                <a:latin typeface="Arial Narrow" charset="0"/>
                <a:ea typeface="Arial Narrow" charset="0"/>
                <a:cs typeface="Arial Narrow" charset="0"/>
              </a:rPr>
              <a:t>3.</a:t>
            </a:r>
            <a:r>
              <a:rPr lang="ru-RU" sz="4000" b="1" dirty="0">
                <a:latin typeface="Arial Narrow" charset="0"/>
                <a:ea typeface="Arial Narrow" charset="0"/>
                <a:cs typeface="Arial Narrow" charset="0"/>
              </a:rPr>
              <a:t>2</a:t>
            </a:r>
            <a:r>
              <a:rPr lang="en-US" sz="4000" b="1" dirty="0">
                <a:latin typeface="Arial Narrow" charset="0"/>
                <a:ea typeface="Arial Narrow" charset="0"/>
                <a:cs typeface="Arial Narrow" charset="0"/>
              </a:rPr>
              <a:t>. Results of the study</a:t>
            </a:r>
            <a:endParaRPr lang="ru-RU" sz="7000" b="1" dirty="0">
              <a:latin typeface="Arial Narrow" charset="0"/>
              <a:ea typeface="Arial Narrow" charset="0"/>
              <a:cs typeface="Arial Narrow" charset="0"/>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4" y="4436659"/>
            <a:ext cx="21506375" cy="48426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L="571500" indent="-571500" algn="l">
              <a:spcBef>
                <a:spcPts val="2800"/>
              </a:spcBef>
              <a:buSzPct val="100000"/>
              <a:buFont typeface="Wingdings" pitchFamily="2" charset="2"/>
              <a:buChar char="§"/>
              <a:defRPr sz="2800">
                <a:solidFill>
                  <a:srgbClr val="253957"/>
                </a:solidFill>
                <a:latin typeface="+mn-lt"/>
                <a:ea typeface="+mn-ea"/>
                <a:cs typeface="+mn-cs"/>
                <a:sym typeface="Arial Narrow"/>
              </a:defRPr>
            </a:pPr>
            <a:r>
              <a:rPr lang="en-US" sz="4000" dirty="0">
                <a:solidFill>
                  <a:srgbClr val="253957"/>
                </a:solidFill>
                <a:sym typeface="Arial Narrow"/>
              </a:rPr>
              <a:t>The results obtained in this study are of scientific novelty, since they partially refute the existing theoretical and empirical studies on the existence of Beijing's complete control over the information sphere, the most significant elements of which are the print media.</a:t>
            </a:r>
            <a:endParaRPr lang="ru-RU" sz="4000" dirty="0">
              <a:solidFill>
                <a:srgbClr val="253957"/>
              </a:solidFill>
              <a:sym typeface="Arial Narrow"/>
            </a:endParaRPr>
          </a:p>
          <a:p>
            <a:pPr marL="571500" indent="-571500" algn="l">
              <a:spcBef>
                <a:spcPts val="2800"/>
              </a:spcBef>
              <a:buSzPct val="100000"/>
              <a:buFont typeface="Wingdings" pitchFamily="2" charset="2"/>
              <a:buChar char="§"/>
              <a:defRPr sz="2800">
                <a:solidFill>
                  <a:srgbClr val="253957"/>
                </a:solidFill>
                <a:latin typeface="+mn-lt"/>
                <a:ea typeface="+mn-ea"/>
                <a:cs typeface="+mn-cs"/>
                <a:sym typeface="Arial Narrow"/>
              </a:defRPr>
            </a:pPr>
            <a:r>
              <a:rPr lang="en-US" sz="4000" dirty="0">
                <a:solidFill>
                  <a:srgbClr val="253957"/>
                </a:solidFill>
                <a:sym typeface="Arial Narrow"/>
              </a:rPr>
              <a:t>Mapping information flows in a short period on the issue of the protest movement may become representative of the "crisis management" policy of the Chinese government</a:t>
            </a:r>
          </a:p>
          <a:p>
            <a:pPr marL="571500" indent="-571500" algn="l">
              <a:spcBef>
                <a:spcPts val="2800"/>
              </a:spcBef>
              <a:buSzPct val="100000"/>
              <a:buFont typeface="Wingdings" pitchFamily="2" charset="2"/>
              <a:buChar char="§"/>
              <a:defRPr sz="2800">
                <a:solidFill>
                  <a:srgbClr val="253957"/>
                </a:solidFill>
                <a:latin typeface="+mn-lt"/>
                <a:ea typeface="+mn-ea"/>
                <a:cs typeface="+mn-cs"/>
                <a:sym typeface="Arial Narrow"/>
              </a:defRPr>
            </a:pPr>
            <a:r>
              <a:rPr lang="en-US" sz="4000" dirty="0">
                <a:solidFill>
                  <a:srgbClr val="253957"/>
                </a:solidFill>
                <a:sym typeface="Arial Narrow"/>
              </a:rPr>
              <a:t>Research limitations: only Internet versions of official newspapers, no microblogs or social network activities considered; we also did not estimate the effect of outer media on the domestic audience</a:t>
            </a:r>
          </a:p>
          <a:p>
            <a:pPr marL="571500" indent="-571500" algn="l">
              <a:spcBef>
                <a:spcPts val="2800"/>
              </a:spcBef>
              <a:buSzPct val="100000"/>
              <a:buFont typeface="Wingdings" pitchFamily="2" charset="2"/>
              <a:buChar char="§"/>
              <a:defRPr sz="2800">
                <a:solidFill>
                  <a:srgbClr val="253957"/>
                </a:solidFill>
                <a:latin typeface="+mn-lt"/>
                <a:ea typeface="+mn-ea"/>
                <a:cs typeface="+mn-cs"/>
                <a:sym typeface="Arial Narrow"/>
              </a:defRPr>
            </a:pPr>
            <a:r>
              <a:rPr lang="en-US" sz="4000" dirty="0">
                <a:solidFill>
                  <a:srgbClr val="253957"/>
                </a:solidFill>
                <a:sym typeface="Arial Narrow"/>
              </a:rPr>
              <a:t>Future research: current research is based on the comparative analysis of Chinese government’s crisis management policies in dealing with crises of political and non-political nature (Hong Kong protests vs. Covid-19 crisis 1</a:t>
            </a:r>
            <a:r>
              <a:rPr lang="en-US" sz="4000" baseline="30000" dirty="0">
                <a:solidFill>
                  <a:srgbClr val="253957"/>
                </a:solidFill>
                <a:sym typeface="Arial Narrow"/>
              </a:rPr>
              <a:t>st</a:t>
            </a:r>
            <a:r>
              <a:rPr lang="en-US" sz="4000" dirty="0">
                <a:solidFill>
                  <a:srgbClr val="253957"/>
                </a:solidFill>
                <a:sym typeface="Arial Narrow"/>
              </a:rPr>
              <a:t> wave)</a:t>
            </a:r>
          </a:p>
          <a:p>
            <a:pPr algn="l">
              <a:spcBef>
                <a:spcPts val="2800"/>
              </a:spcBef>
              <a:buSzPct val="100000"/>
              <a:defRPr sz="2800">
                <a:solidFill>
                  <a:srgbClr val="253957"/>
                </a:solidFill>
                <a:latin typeface="+mn-lt"/>
                <a:ea typeface="+mn-ea"/>
                <a:cs typeface="+mn-cs"/>
                <a:sym typeface="Arial Narrow"/>
              </a:defRPr>
            </a:pPr>
            <a:endParaRPr lang="en-US" sz="2800" dirty="0">
              <a:solidFill>
                <a:srgbClr val="253957"/>
              </a:solidFill>
              <a:sym typeface="Arial Narrow"/>
            </a:endParaRPr>
          </a:p>
        </p:txBody>
      </p:sp>
      <p:sp>
        <p:nvSpPr>
          <p:cNvPr id="88"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en-US"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7" name="Очень крутой заголовок…">
            <a:extLst>
              <a:ext uri="{FF2B5EF4-FFF2-40B4-BE49-F238E27FC236}">
                <a16:creationId xmlns:a16="http://schemas.microsoft.com/office/drawing/2014/main" id="{1F4BF591-DE3B-AB4B-811D-6F1BF59B2BFC}"/>
              </a:ext>
            </a:extLst>
          </p:cNvPr>
          <p:cNvSpPr txBox="1"/>
          <p:nvPr/>
        </p:nvSpPr>
        <p:spPr>
          <a:xfrm>
            <a:off x="1201065" y="2370512"/>
            <a:ext cx="21506374"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4. Conclusion and scope of future Research</a:t>
            </a:r>
            <a:endParaRPr lang="ru-RU" sz="7000" b="1" dirty="0">
              <a:latin typeface="Arial Narrow" charset="0"/>
              <a:ea typeface="Arial Narrow" charset="0"/>
              <a:cs typeface="Arial Narrow" charset="0"/>
            </a:endParaRPr>
          </a:p>
        </p:txBody>
      </p:sp>
    </p:spTree>
    <p:extLst>
      <p:ext uri="{BB962C8B-B14F-4D97-AF65-F5344CB8AC3E}">
        <p14:creationId xmlns:p14="http://schemas.microsoft.com/office/powerpoint/2010/main" val="4549305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54594" y="3263061"/>
            <a:ext cx="21506374" cy="48426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1" spcCol="1075318"/>
          <a:lstStyle/>
          <a:p>
            <a:pPr marL="457200" indent="-457200" algn="l">
              <a:spcBef>
                <a:spcPts val="2800"/>
              </a:spcBef>
              <a:buSzPct val="100000"/>
              <a:buFont typeface="Wingdings" pitchFamily="2" charset="2"/>
              <a:buChar char="§"/>
              <a:defRPr sz="2800">
                <a:solidFill>
                  <a:srgbClr val="253957"/>
                </a:solidFill>
                <a:latin typeface="+mn-lt"/>
                <a:ea typeface="+mn-ea"/>
                <a:cs typeface="+mn-cs"/>
                <a:sym typeface="Arial Narrow"/>
              </a:defRPr>
            </a:pPr>
            <a:r>
              <a:rPr lang="de-DE" dirty="0"/>
              <a:t>Rauchfleisch A., Schäfer M. (2014) Multiple </a:t>
            </a:r>
            <a:r>
              <a:rPr lang="de-DE" dirty="0" err="1"/>
              <a:t>public</a:t>
            </a:r>
            <a:r>
              <a:rPr lang="de-DE" dirty="0"/>
              <a:t> </a:t>
            </a:r>
            <a:r>
              <a:rPr lang="de-DE" dirty="0" err="1"/>
              <a:t>spheres</a:t>
            </a:r>
            <a:r>
              <a:rPr lang="de-DE" dirty="0"/>
              <a:t> </a:t>
            </a:r>
            <a:r>
              <a:rPr lang="de-DE" dirty="0" err="1"/>
              <a:t>of</a:t>
            </a:r>
            <a:r>
              <a:rPr lang="de-DE" dirty="0"/>
              <a:t> </a:t>
            </a:r>
            <a:r>
              <a:rPr lang="de-DE" dirty="0" err="1"/>
              <a:t>Weibo</a:t>
            </a:r>
            <a:r>
              <a:rPr lang="de-DE" dirty="0"/>
              <a:t>: a </a:t>
            </a:r>
            <a:r>
              <a:rPr lang="de-DE" dirty="0" err="1"/>
              <a:t>typology</a:t>
            </a:r>
            <a:r>
              <a:rPr lang="de-DE" dirty="0"/>
              <a:t> </a:t>
            </a:r>
            <a:r>
              <a:rPr lang="de-DE" dirty="0" err="1"/>
              <a:t>of</a:t>
            </a:r>
            <a:r>
              <a:rPr lang="de-DE" dirty="0"/>
              <a:t> </a:t>
            </a:r>
            <a:r>
              <a:rPr lang="de-DE" dirty="0" err="1"/>
              <a:t>forms</a:t>
            </a:r>
            <a:r>
              <a:rPr lang="de-DE" dirty="0"/>
              <a:t> </a:t>
            </a:r>
            <a:r>
              <a:rPr lang="de-DE" dirty="0" err="1"/>
              <a:t>and</a:t>
            </a:r>
            <a:r>
              <a:rPr lang="de-DE" dirty="0"/>
              <a:t> </a:t>
            </a:r>
            <a:r>
              <a:rPr lang="de-DE" dirty="0" err="1"/>
              <a:t>potentials</a:t>
            </a:r>
            <a:r>
              <a:rPr lang="de-DE" dirty="0"/>
              <a:t> </a:t>
            </a:r>
            <a:r>
              <a:rPr lang="de-DE" dirty="0" err="1"/>
              <a:t>of</a:t>
            </a:r>
            <a:r>
              <a:rPr lang="de-DE" dirty="0"/>
              <a:t> online </a:t>
            </a:r>
            <a:r>
              <a:rPr lang="de-DE" dirty="0" err="1"/>
              <a:t>public</a:t>
            </a:r>
            <a:r>
              <a:rPr lang="de-DE" dirty="0"/>
              <a:t> </a:t>
            </a:r>
            <a:r>
              <a:rPr lang="de-DE" dirty="0" err="1"/>
              <a:t>spheres</a:t>
            </a:r>
            <a:r>
              <a:rPr lang="de-DE" dirty="0"/>
              <a:t> in China. </a:t>
            </a:r>
            <a:r>
              <a:rPr lang="de-DE" i="1" dirty="0"/>
              <a:t>Information, Communication &amp; Society, Volume 18, </a:t>
            </a:r>
            <a:r>
              <a:rPr lang="de-DE" i="1" dirty="0" err="1"/>
              <a:t>Issue</a:t>
            </a:r>
            <a:r>
              <a:rPr lang="de-DE" i="1" dirty="0"/>
              <a:t> 2, </a:t>
            </a:r>
            <a:r>
              <a:rPr lang="de-DE" dirty="0"/>
              <a:t>pp. 139-155.</a:t>
            </a:r>
          </a:p>
          <a:p>
            <a:pPr marL="457200" indent="-457200" algn="l">
              <a:spcBef>
                <a:spcPts val="2800"/>
              </a:spcBef>
              <a:buSzPct val="100000"/>
              <a:buFont typeface="Wingdings" pitchFamily="2" charset="2"/>
              <a:buChar char="§"/>
              <a:defRPr sz="2800">
                <a:solidFill>
                  <a:srgbClr val="253957"/>
                </a:solidFill>
                <a:latin typeface="+mn-lt"/>
                <a:ea typeface="+mn-ea"/>
                <a:cs typeface="+mn-cs"/>
                <a:sym typeface="Arial Narrow"/>
              </a:defRPr>
            </a:pPr>
            <a:r>
              <a:rPr lang="de-DE" dirty="0"/>
              <a:t>Yang G. (2013). The power </a:t>
            </a:r>
            <a:r>
              <a:rPr lang="de-DE" dirty="0" err="1"/>
              <a:t>of</a:t>
            </a:r>
            <a:r>
              <a:rPr lang="de-DE" dirty="0"/>
              <a:t> </a:t>
            </a:r>
            <a:r>
              <a:rPr lang="de-DE" dirty="0" err="1"/>
              <a:t>the</a:t>
            </a:r>
            <a:r>
              <a:rPr lang="de-DE" dirty="0"/>
              <a:t> Internet in China: </a:t>
            </a:r>
            <a:r>
              <a:rPr lang="de-DE" dirty="0" err="1"/>
              <a:t>Citizen</a:t>
            </a:r>
            <a:r>
              <a:rPr lang="de-DE" dirty="0"/>
              <a:t> </a:t>
            </a:r>
            <a:r>
              <a:rPr lang="de-DE" dirty="0" err="1"/>
              <a:t>activism</a:t>
            </a:r>
            <a:r>
              <a:rPr lang="de-DE" dirty="0"/>
              <a:t> online. New York: Columbia University Press.</a:t>
            </a:r>
          </a:p>
          <a:p>
            <a:pPr marL="457200" indent="-457200" algn="l">
              <a:spcBef>
                <a:spcPts val="2800"/>
              </a:spcBef>
              <a:buSzPct val="100000"/>
              <a:buFont typeface="Wingdings" pitchFamily="2" charset="2"/>
              <a:buChar char="§"/>
              <a:defRPr sz="2800">
                <a:solidFill>
                  <a:srgbClr val="253957"/>
                </a:solidFill>
                <a:latin typeface="+mn-lt"/>
                <a:ea typeface="+mn-ea"/>
                <a:cs typeface="+mn-cs"/>
                <a:sym typeface="Arial Narrow"/>
              </a:defRPr>
            </a:pPr>
            <a:r>
              <a:rPr lang="de-DE" dirty="0"/>
              <a:t>King G., Pan J., Roberts M. (2013). </a:t>
            </a:r>
            <a:r>
              <a:rPr lang="de-DE" dirty="0" err="1"/>
              <a:t>How</a:t>
            </a:r>
            <a:r>
              <a:rPr lang="de-DE" dirty="0"/>
              <a:t> </a:t>
            </a:r>
            <a:r>
              <a:rPr lang="de-DE" dirty="0" err="1"/>
              <a:t>censorship</a:t>
            </a:r>
            <a:r>
              <a:rPr lang="de-DE" dirty="0"/>
              <a:t> in China </a:t>
            </a:r>
            <a:r>
              <a:rPr lang="de-DE" dirty="0" err="1"/>
              <a:t>allows</a:t>
            </a:r>
            <a:r>
              <a:rPr lang="de-DE" dirty="0"/>
              <a:t> </a:t>
            </a:r>
            <a:r>
              <a:rPr lang="de-DE" dirty="0" err="1"/>
              <a:t>government</a:t>
            </a:r>
            <a:r>
              <a:rPr lang="de-DE" dirty="0"/>
              <a:t> </a:t>
            </a:r>
            <a:r>
              <a:rPr lang="de-DE" dirty="0" err="1"/>
              <a:t>criticism</a:t>
            </a:r>
            <a:r>
              <a:rPr lang="de-DE" dirty="0"/>
              <a:t> but </a:t>
            </a:r>
            <a:r>
              <a:rPr lang="de-DE" dirty="0" err="1"/>
              <a:t>silences</a:t>
            </a:r>
            <a:r>
              <a:rPr lang="de-DE" dirty="0"/>
              <a:t> </a:t>
            </a:r>
            <a:r>
              <a:rPr lang="de-DE" dirty="0" err="1"/>
              <a:t>collective</a:t>
            </a:r>
            <a:r>
              <a:rPr lang="de-DE" dirty="0"/>
              <a:t> </a:t>
            </a:r>
            <a:r>
              <a:rPr lang="de-DE" dirty="0" err="1"/>
              <a:t>expression</a:t>
            </a:r>
            <a:r>
              <a:rPr lang="de-DE" dirty="0"/>
              <a:t>.</a:t>
            </a:r>
          </a:p>
          <a:p>
            <a:pPr marL="457200" indent="-457200" algn="l">
              <a:spcBef>
                <a:spcPts val="2800"/>
              </a:spcBef>
              <a:buSzPct val="100000"/>
              <a:buFont typeface="Wingdings" pitchFamily="2" charset="2"/>
              <a:buChar char="§"/>
              <a:defRPr sz="2800">
                <a:solidFill>
                  <a:srgbClr val="253957"/>
                </a:solidFill>
                <a:latin typeface="+mn-lt"/>
                <a:ea typeface="+mn-ea"/>
                <a:cs typeface="+mn-cs"/>
                <a:sym typeface="Arial Narrow"/>
              </a:defRPr>
            </a:pPr>
            <a:r>
              <a:rPr lang="en-US" sz="2800" dirty="0" err="1">
                <a:sym typeface="Arial Narrow"/>
              </a:rPr>
              <a:t>Braman</a:t>
            </a:r>
            <a:r>
              <a:rPr lang="en-US" sz="2800" dirty="0">
                <a:sym typeface="Arial Narrow"/>
              </a:rPr>
              <a:t>, S. (2011). Defining Information Policy. </a:t>
            </a:r>
            <a:r>
              <a:rPr lang="en-US" sz="2800" i="1" dirty="0">
                <a:sym typeface="Arial Narrow"/>
              </a:rPr>
              <a:t>Journal of Information Policy, vol.1, </a:t>
            </a:r>
            <a:r>
              <a:rPr lang="en-US" sz="2800" dirty="0">
                <a:sym typeface="Arial Narrow"/>
              </a:rPr>
              <a:t>1-5.</a:t>
            </a:r>
          </a:p>
          <a:p>
            <a:pPr marL="457200" indent="-457200" algn="l">
              <a:spcBef>
                <a:spcPts val="2800"/>
              </a:spcBef>
              <a:buSzPct val="100000"/>
              <a:buFont typeface="Wingdings" pitchFamily="2" charset="2"/>
              <a:buChar char="§"/>
              <a:defRPr sz="2800">
                <a:solidFill>
                  <a:srgbClr val="253957"/>
                </a:solidFill>
                <a:latin typeface="+mn-lt"/>
                <a:ea typeface="+mn-ea"/>
                <a:cs typeface="+mn-cs"/>
                <a:sym typeface="Arial Narrow"/>
              </a:defRPr>
            </a:pPr>
            <a:r>
              <a:rPr lang="en-US" sz="2800" dirty="0">
                <a:sym typeface="Arial Narrow"/>
              </a:rPr>
              <a:t>Jaeger P. (2007). Information policy, information access, and democratic participation: The national and international implications of the Bush administration’s information politics. </a:t>
            </a:r>
            <a:r>
              <a:rPr lang="de-DE" sz="2800" i="1" dirty="0" err="1">
                <a:sym typeface="Arial Narrow"/>
              </a:rPr>
              <a:t>Government</a:t>
            </a:r>
            <a:r>
              <a:rPr lang="de-DE" sz="2800" i="1" dirty="0">
                <a:sym typeface="Arial Narrow"/>
              </a:rPr>
              <a:t> Information Quarterly, </a:t>
            </a:r>
            <a:r>
              <a:rPr lang="de-DE" sz="2800" dirty="0">
                <a:sym typeface="Arial Narrow"/>
              </a:rPr>
              <a:t>24 (2007), 840–859.</a:t>
            </a:r>
          </a:p>
          <a:p>
            <a:pPr marL="457200" indent="-457200" algn="l">
              <a:spcBef>
                <a:spcPts val="2800"/>
              </a:spcBef>
              <a:buSzPct val="100000"/>
              <a:buFont typeface="Wingdings" pitchFamily="2" charset="2"/>
              <a:buChar char="§"/>
              <a:defRPr sz="2800">
                <a:solidFill>
                  <a:srgbClr val="253957"/>
                </a:solidFill>
                <a:latin typeface="+mn-lt"/>
                <a:ea typeface="+mn-ea"/>
                <a:cs typeface="+mn-cs"/>
                <a:sym typeface="Arial Narrow"/>
              </a:defRPr>
            </a:pPr>
            <a:r>
              <a:rPr lang="de-DE" sz="2800" dirty="0" err="1">
                <a:sym typeface="Arial Narrow"/>
              </a:rPr>
              <a:t>Bimber</a:t>
            </a:r>
            <a:r>
              <a:rPr lang="de-DE" sz="2800" dirty="0">
                <a:sym typeface="Arial Narrow"/>
              </a:rPr>
              <a:t>, B. (2003). Information </a:t>
            </a:r>
            <a:r>
              <a:rPr lang="de-DE" sz="2800" dirty="0" err="1">
                <a:sym typeface="Arial Narrow"/>
              </a:rPr>
              <a:t>and</a:t>
            </a:r>
            <a:r>
              <a:rPr lang="de-DE" sz="2800" dirty="0">
                <a:sym typeface="Arial Narrow"/>
              </a:rPr>
              <a:t> American </a:t>
            </a:r>
            <a:r>
              <a:rPr lang="de-DE" sz="2800" dirty="0" err="1">
                <a:sym typeface="Arial Narrow"/>
              </a:rPr>
              <a:t>democracy</a:t>
            </a:r>
            <a:r>
              <a:rPr lang="de-DE" sz="2800" dirty="0">
                <a:sym typeface="Arial Narrow"/>
              </a:rPr>
              <a:t>: Technology in </a:t>
            </a:r>
            <a:r>
              <a:rPr lang="de-DE" sz="2800" dirty="0" err="1">
                <a:sym typeface="Arial Narrow"/>
              </a:rPr>
              <a:t>the</a:t>
            </a:r>
            <a:r>
              <a:rPr lang="de-DE" sz="2800" dirty="0">
                <a:sym typeface="Arial Narrow"/>
              </a:rPr>
              <a:t> </a:t>
            </a:r>
            <a:r>
              <a:rPr lang="de-DE" sz="2800" dirty="0" err="1">
                <a:sym typeface="Arial Narrow"/>
              </a:rPr>
              <a:t>evolution</a:t>
            </a:r>
            <a:r>
              <a:rPr lang="de-DE" sz="2800" dirty="0">
                <a:sym typeface="Arial Narrow"/>
              </a:rPr>
              <a:t> </a:t>
            </a:r>
            <a:r>
              <a:rPr lang="de-DE" sz="2800" dirty="0" err="1">
                <a:sym typeface="Arial Narrow"/>
              </a:rPr>
              <a:t>of</a:t>
            </a:r>
            <a:r>
              <a:rPr lang="de-DE" sz="2800" dirty="0">
                <a:sym typeface="Arial Narrow"/>
              </a:rPr>
              <a:t> </a:t>
            </a:r>
            <a:r>
              <a:rPr lang="de-DE" sz="2800" dirty="0" err="1">
                <a:sym typeface="Arial Narrow"/>
              </a:rPr>
              <a:t>political</a:t>
            </a:r>
            <a:r>
              <a:rPr lang="de-DE" sz="2800" dirty="0">
                <a:sym typeface="Arial Narrow"/>
              </a:rPr>
              <a:t> power. New York: Cambridge University Press.\</a:t>
            </a:r>
          </a:p>
          <a:p>
            <a:pPr marL="457200" indent="-457200" algn="l">
              <a:spcBef>
                <a:spcPts val="2800"/>
              </a:spcBef>
              <a:buSzPct val="100000"/>
              <a:buFont typeface="Wingdings" pitchFamily="2" charset="2"/>
              <a:buChar char="§"/>
              <a:defRPr sz="2800">
                <a:solidFill>
                  <a:srgbClr val="253957"/>
                </a:solidFill>
                <a:latin typeface="+mn-lt"/>
                <a:ea typeface="+mn-ea"/>
                <a:cs typeface="+mn-cs"/>
                <a:sym typeface="Arial Narrow"/>
              </a:defRPr>
            </a:pPr>
            <a:r>
              <a:rPr lang="de-DE" sz="2800" dirty="0">
                <a:sym typeface="Arial Narrow"/>
              </a:rPr>
              <a:t>Austin J. (2015). Media </a:t>
            </a:r>
            <a:r>
              <a:rPr lang="de-DE" sz="2800" dirty="0" err="1">
                <a:sym typeface="Arial Narrow"/>
              </a:rPr>
              <a:t>system</a:t>
            </a:r>
            <a:r>
              <a:rPr lang="de-DE" sz="2800" dirty="0">
                <a:sym typeface="Arial Narrow"/>
              </a:rPr>
              <a:t> in China: a Chinese </a:t>
            </a:r>
            <a:r>
              <a:rPr lang="de-DE" sz="2800" dirty="0" err="1">
                <a:sym typeface="Arial Narrow"/>
              </a:rPr>
              <a:t>perspective</a:t>
            </a:r>
            <a:r>
              <a:rPr lang="de-DE" sz="2800" dirty="0">
                <a:sym typeface="Arial Narrow"/>
              </a:rPr>
              <a:t>.</a:t>
            </a:r>
          </a:p>
          <a:p>
            <a:pPr marL="457200" indent="-457200" algn="l">
              <a:spcBef>
                <a:spcPts val="2800"/>
              </a:spcBef>
              <a:buSzPct val="100000"/>
              <a:buFont typeface="Wingdings" pitchFamily="2" charset="2"/>
              <a:buChar char="§"/>
              <a:defRPr sz="2800">
                <a:solidFill>
                  <a:srgbClr val="253957"/>
                </a:solidFill>
                <a:latin typeface="+mn-lt"/>
                <a:ea typeface="+mn-ea"/>
                <a:cs typeface="+mn-cs"/>
                <a:sym typeface="Arial Narrow"/>
              </a:defRPr>
            </a:pPr>
            <a:r>
              <a:rPr lang="de-DE" sz="2800" dirty="0">
                <a:sym typeface="Arial Narrow"/>
              </a:rPr>
              <a:t>Liu W., Lai C. et al. (2018) </a:t>
            </a:r>
            <a:r>
              <a:rPr lang="de-DE" sz="2800" dirty="0" err="1">
                <a:sym typeface="Arial Narrow"/>
              </a:rPr>
              <a:t>Tweeting</a:t>
            </a:r>
            <a:r>
              <a:rPr lang="de-DE" sz="2800" dirty="0">
                <a:sym typeface="Arial Narrow"/>
              </a:rPr>
              <a:t> </a:t>
            </a:r>
            <a:r>
              <a:rPr lang="de-DE" sz="2800" dirty="0" err="1">
                <a:sym typeface="Arial Narrow"/>
              </a:rPr>
              <a:t>about</a:t>
            </a:r>
            <a:r>
              <a:rPr lang="de-DE" sz="2800" dirty="0">
                <a:sym typeface="Arial Narrow"/>
              </a:rPr>
              <a:t> </a:t>
            </a:r>
            <a:r>
              <a:rPr lang="de-DE" sz="2800" dirty="0" err="1">
                <a:sym typeface="Arial Narrow"/>
              </a:rPr>
              <a:t>emergency</a:t>
            </a:r>
            <a:r>
              <a:rPr lang="de-DE" sz="2800" dirty="0">
                <a:sym typeface="Arial Narrow"/>
              </a:rPr>
              <a:t>: A </a:t>
            </a:r>
            <a:r>
              <a:rPr lang="de-DE" sz="2800" dirty="0" err="1">
                <a:sym typeface="Arial Narrow"/>
              </a:rPr>
              <a:t>semantic</a:t>
            </a:r>
            <a:r>
              <a:rPr lang="de-DE" sz="2800" dirty="0">
                <a:sym typeface="Arial Narrow"/>
              </a:rPr>
              <a:t> </a:t>
            </a:r>
            <a:r>
              <a:rPr lang="de-DE" sz="2800" dirty="0" err="1">
                <a:sym typeface="Arial Narrow"/>
              </a:rPr>
              <a:t>network</a:t>
            </a:r>
            <a:r>
              <a:rPr lang="de-DE" sz="2800" dirty="0">
                <a:sym typeface="Arial Narrow"/>
              </a:rPr>
              <a:t> </a:t>
            </a:r>
            <a:r>
              <a:rPr lang="de-DE" sz="2800" dirty="0" err="1">
                <a:sym typeface="Arial Narrow"/>
              </a:rPr>
              <a:t>analysis</a:t>
            </a:r>
            <a:r>
              <a:rPr lang="de-DE" sz="2800" dirty="0">
                <a:sym typeface="Arial Narrow"/>
              </a:rPr>
              <a:t> </a:t>
            </a:r>
            <a:r>
              <a:rPr lang="de-DE" sz="2800" dirty="0" err="1">
                <a:sym typeface="Arial Narrow"/>
              </a:rPr>
              <a:t>of</a:t>
            </a:r>
            <a:r>
              <a:rPr lang="de-DE" sz="2800" dirty="0">
                <a:sym typeface="Arial Narrow"/>
              </a:rPr>
              <a:t> </a:t>
            </a:r>
            <a:r>
              <a:rPr lang="de-DE" sz="2800" dirty="0" err="1">
                <a:sym typeface="Arial Narrow"/>
              </a:rPr>
              <a:t>government</a:t>
            </a:r>
            <a:r>
              <a:rPr lang="de-DE" sz="2800" dirty="0">
                <a:sym typeface="Arial Narrow"/>
              </a:rPr>
              <a:t> </a:t>
            </a:r>
            <a:r>
              <a:rPr lang="de-DE" sz="2800" dirty="0" err="1">
                <a:sym typeface="Arial Narrow"/>
              </a:rPr>
              <a:t>organizations</a:t>
            </a:r>
            <a:r>
              <a:rPr lang="de-DE" sz="2800" dirty="0">
                <a:sym typeface="Arial Narrow"/>
              </a:rPr>
              <a:t>’ </a:t>
            </a:r>
            <a:r>
              <a:rPr lang="de-DE" sz="2800" dirty="0" err="1">
                <a:sym typeface="Arial Narrow"/>
              </a:rPr>
              <a:t>social</a:t>
            </a:r>
            <a:r>
              <a:rPr lang="de-DE" sz="2800" dirty="0">
                <a:sym typeface="Arial Narrow"/>
              </a:rPr>
              <a:t> </a:t>
            </a:r>
            <a:r>
              <a:rPr lang="de-DE" sz="2800" dirty="0" err="1">
                <a:sym typeface="Arial Narrow"/>
              </a:rPr>
              <a:t>media</a:t>
            </a:r>
            <a:r>
              <a:rPr lang="de-DE" sz="2800" dirty="0">
                <a:sym typeface="Arial Narrow"/>
              </a:rPr>
              <a:t> </a:t>
            </a:r>
            <a:r>
              <a:rPr lang="de-DE" sz="2800" dirty="0" err="1">
                <a:sym typeface="Arial Narrow"/>
              </a:rPr>
              <a:t>messaging</a:t>
            </a:r>
            <a:r>
              <a:rPr lang="de-DE" sz="2800" dirty="0">
                <a:sym typeface="Arial Narrow"/>
              </a:rPr>
              <a:t> </a:t>
            </a:r>
            <a:r>
              <a:rPr lang="de-DE" sz="2800" dirty="0" err="1">
                <a:sym typeface="Arial Narrow"/>
              </a:rPr>
              <a:t>during</a:t>
            </a:r>
            <a:r>
              <a:rPr lang="de-DE" sz="2800" dirty="0">
                <a:sym typeface="Arial Narrow"/>
              </a:rPr>
              <a:t> </a:t>
            </a:r>
            <a:r>
              <a:rPr lang="de-DE" sz="2800" dirty="0" err="1">
                <a:sym typeface="Arial Narrow"/>
              </a:rPr>
              <a:t>Hurricane</a:t>
            </a:r>
            <a:r>
              <a:rPr lang="de-DE" sz="2800" dirty="0">
                <a:sym typeface="Arial Narrow"/>
              </a:rPr>
              <a:t> Harvey // </a:t>
            </a:r>
            <a:r>
              <a:rPr lang="de-DE" sz="2800" dirty="0" err="1">
                <a:sym typeface="Arial Narrow"/>
              </a:rPr>
              <a:t>public</a:t>
            </a:r>
            <a:r>
              <a:rPr lang="de-DE" sz="2800" dirty="0">
                <a:sym typeface="Arial Narrow"/>
              </a:rPr>
              <a:t> Relations Review, Volume 44, </a:t>
            </a:r>
            <a:r>
              <a:rPr lang="de-DE" sz="2800" dirty="0" err="1">
                <a:sym typeface="Arial Narrow"/>
              </a:rPr>
              <a:t>Issue</a:t>
            </a:r>
            <a:r>
              <a:rPr lang="de-DE" sz="2800" dirty="0">
                <a:sym typeface="Arial Narrow"/>
              </a:rPr>
              <a:t> 5, 807-819.</a:t>
            </a:r>
          </a:p>
          <a:p>
            <a:pPr marL="457200" indent="-457200" algn="l">
              <a:spcBef>
                <a:spcPts val="2800"/>
              </a:spcBef>
              <a:buSzPct val="100000"/>
              <a:buFont typeface="Wingdings" pitchFamily="2" charset="2"/>
              <a:buChar char="§"/>
              <a:defRPr sz="2800">
                <a:solidFill>
                  <a:srgbClr val="253957"/>
                </a:solidFill>
                <a:latin typeface="+mn-lt"/>
                <a:ea typeface="+mn-ea"/>
                <a:cs typeface="+mn-cs"/>
                <a:sym typeface="Arial Narrow"/>
              </a:defRPr>
            </a:pPr>
            <a:r>
              <a:rPr lang="de-DE" sz="2800" dirty="0">
                <a:sym typeface="Arial Narrow"/>
              </a:rPr>
              <a:t>Wasserman, S., &amp; Faust, K. (1994). </a:t>
            </a:r>
            <a:r>
              <a:rPr lang="de-DE" sz="2800" i="1" dirty="0" err="1">
                <a:sym typeface="Arial Narrow"/>
              </a:rPr>
              <a:t>Structural</a:t>
            </a:r>
            <a:r>
              <a:rPr lang="de-DE" sz="2800" i="1" dirty="0">
                <a:sym typeface="Arial Narrow"/>
              </a:rPr>
              <a:t> </a:t>
            </a:r>
            <a:r>
              <a:rPr lang="de-DE" sz="2800" i="1" dirty="0" err="1">
                <a:sym typeface="Arial Narrow"/>
              </a:rPr>
              <a:t>analysis</a:t>
            </a:r>
            <a:r>
              <a:rPr lang="de-DE" sz="2800" i="1" dirty="0">
                <a:sym typeface="Arial Narrow"/>
              </a:rPr>
              <a:t> in </a:t>
            </a:r>
            <a:r>
              <a:rPr lang="de-DE" sz="2800" i="1" dirty="0" err="1">
                <a:sym typeface="Arial Narrow"/>
              </a:rPr>
              <a:t>the</a:t>
            </a:r>
            <a:r>
              <a:rPr lang="de-DE" sz="2800" i="1" dirty="0">
                <a:sym typeface="Arial Narrow"/>
              </a:rPr>
              <a:t> </a:t>
            </a:r>
            <a:r>
              <a:rPr lang="de-DE" sz="2800" i="1" dirty="0" err="1">
                <a:sym typeface="Arial Narrow"/>
              </a:rPr>
              <a:t>social</a:t>
            </a:r>
            <a:r>
              <a:rPr lang="de-DE" sz="2800" i="1" dirty="0">
                <a:sym typeface="Arial Narrow"/>
              </a:rPr>
              <a:t> </a:t>
            </a:r>
            <a:r>
              <a:rPr lang="de-DE" sz="2800" i="1" dirty="0" err="1">
                <a:sym typeface="Arial Narrow"/>
              </a:rPr>
              <a:t>sciences</a:t>
            </a:r>
            <a:r>
              <a:rPr lang="de-DE" sz="2800" i="1" dirty="0">
                <a:sym typeface="Arial Narrow"/>
              </a:rPr>
              <a:t>. </a:t>
            </a:r>
            <a:r>
              <a:rPr lang="de-DE" sz="2800" i="1" dirty="0" err="1">
                <a:sym typeface="Arial Narrow"/>
              </a:rPr>
              <a:t>Social</a:t>
            </a:r>
            <a:r>
              <a:rPr lang="de-DE" sz="2800" i="1" dirty="0">
                <a:sym typeface="Arial Narrow"/>
              </a:rPr>
              <a:t> </a:t>
            </a:r>
            <a:r>
              <a:rPr lang="de-DE" sz="2800" i="1" dirty="0" err="1">
                <a:sym typeface="Arial Narrow"/>
              </a:rPr>
              <a:t>network</a:t>
            </a:r>
            <a:r>
              <a:rPr lang="de-DE" sz="2800" i="1" dirty="0">
                <a:sym typeface="Arial Narrow"/>
              </a:rPr>
              <a:t> </a:t>
            </a:r>
            <a:r>
              <a:rPr lang="de-DE" sz="2800" i="1" dirty="0" err="1">
                <a:sym typeface="Arial Narrow"/>
              </a:rPr>
              <a:t>analysis</a:t>
            </a:r>
            <a:r>
              <a:rPr lang="de-DE" sz="2800" i="1" dirty="0">
                <a:sym typeface="Arial Narrow"/>
              </a:rPr>
              <a:t>: </a:t>
            </a:r>
            <a:r>
              <a:rPr lang="de-DE" sz="2800" i="1" dirty="0" err="1">
                <a:sym typeface="Arial Narrow"/>
              </a:rPr>
              <a:t>Methods</a:t>
            </a:r>
            <a:r>
              <a:rPr lang="de-DE" sz="2800" i="1" dirty="0">
                <a:sym typeface="Arial Narrow"/>
              </a:rPr>
              <a:t> </a:t>
            </a:r>
            <a:r>
              <a:rPr lang="de-DE" sz="2800" i="1" dirty="0" err="1">
                <a:sym typeface="Arial Narrow"/>
              </a:rPr>
              <a:t>and</a:t>
            </a:r>
            <a:r>
              <a:rPr lang="de-DE" sz="2800" i="1" dirty="0">
                <a:sym typeface="Arial Narrow"/>
              </a:rPr>
              <a:t> </a:t>
            </a:r>
            <a:r>
              <a:rPr lang="de-DE" sz="2800" i="1" dirty="0" err="1">
                <a:sym typeface="Arial Narrow"/>
              </a:rPr>
              <a:t>applications</a:t>
            </a:r>
            <a:r>
              <a:rPr lang="de-DE" sz="2800" i="1" dirty="0">
                <a:sym typeface="Arial Narrow"/>
              </a:rPr>
              <a:t>. </a:t>
            </a:r>
            <a:r>
              <a:rPr lang="de-DE" sz="2800" dirty="0">
                <a:sym typeface="Arial Narrow"/>
              </a:rPr>
              <a:t>Cambridge University Press.</a:t>
            </a:r>
          </a:p>
          <a:p>
            <a:pPr marL="457200" indent="-457200" algn="l">
              <a:spcBef>
                <a:spcPts val="2800"/>
              </a:spcBef>
              <a:buSzPct val="100000"/>
              <a:buFont typeface="Wingdings" pitchFamily="2" charset="2"/>
              <a:buChar char="§"/>
              <a:defRPr sz="2800">
                <a:solidFill>
                  <a:srgbClr val="253957"/>
                </a:solidFill>
                <a:latin typeface="+mn-lt"/>
                <a:ea typeface="+mn-ea"/>
                <a:cs typeface="+mn-cs"/>
                <a:sym typeface="Arial Narrow"/>
              </a:defRPr>
            </a:pPr>
            <a:r>
              <a:rPr lang="de-DE" sz="2800" dirty="0" err="1">
                <a:sym typeface="Arial Narrow"/>
              </a:rPr>
              <a:t>Bavelas</a:t>
            </a:r>
            <a:r>
              <a:rPr lang="de-DE" sz="2800" dirty="0">
                <a:sym typeface="Arial Narrow"/>
              </a:rPr>
              <a:t>, A. (1950). Communication </a:t>
            </a:r>
            <a:r>
              <a:rPr lang="de-DE" sz="2800" dirty="0" err="1">
                <a:sym typeface="Arial Narrow"/>
              </a:rPr>
              <a:t>patterns</a:t>
            </a:r>
            <a:r>
              <a:rPr lang="de-DE" sz="2800" dirty="0">
                <a:sym typeface="Arial Narrow"/>
              </a:rPr>
              <a:t> in task-</a:t>
            </a:r>
            <a:r>
              <a:rPr lang="de-DE" sz="2800" dirty="0" err="1">
                <a:sym typeface="Arial Narrow"/>
              </a:rPr>
              <a:t>oriented</a:t>
            </a:r>
            <a:r>
              <a:rPr lang="de-DE" sz="2800" dirty="0">
                <a:sym typeface="Arial Narrow"/>
              </a:rPr>
              <a:t> </a:t>
            </a:r>
            <a:r>
              <a:rPr lang="de-DE" sz="2800" dirty="0" err="1">
                <a:sym typeface="Arial Narrow"/>
              </a:rPr>
              <a:t>groups</a:t>
            </a:r>
            <a:r>
              <a:rPr lang="de-DE" sz="2800" dirty="0">
                <a:sym typeface="Arial Narrow"/>
              </a:rPr>
              <a:t>. </a:t>
            </a:r>
            <a:r>
              <a:rPr lang="de-DE" sz="2800" i="1" dirty="0">
                <a:sym typeface="Arial Narrow"/>
              </a:rPr>
              <a:t>Journal </a:t>
            </a:r>
            <a:r>
              <a:rPr lang="de-DE" sz="2800" i="1" dirty="0" err="1">
                <a:sym typeface="Arial Narrow"/>
              </a:rPr>
              <a:t>of</a:t>
            </a:r>
            <a:r>
              <a:rPr lang="de-DE" sz="2800" i="1" dirty="0">
                <a:sym typeface="Arial Narrow"/>
              </a:rPr>
              <a:t> </a:t>
            </a:r>
            <a:r>
              <a:rPr lang="de-DE" sz="2800" i="1" dirty="0" err="1">
                <a:sym typeface="Arial Narrow"/>
              </a:rPr>
              <a:t>the</a:t>
            </a:r>
            <a:r>
              <a:rPr lang="de-DE" sz="2800" i="1" dirty="0">
                <a:sym typeface="Arial Narrow"/>
              </a:rPr>
              <a:t> </a:t>
            </a:r>
            <a:r>
              <a:rPr lang="de-DE" sz="2800" i="1" dirty="0" err="1">
                <a:sym typeface="Arial Narrow"/>
              </a:rPr>
              <a:t>Acoustical</a:t>
            </a:r>
            <a:r>
              <a:rPr lang="de-DE" sz="2800" i="1" dirty="0">
                <a:sym typeface="Arial Narrow"/>
              </a:rPr>
              <a:t> Society </a:t>
            </a:r>
            <a:r>
              <a:rPr lang="de-DE" sz="2800" i="1" dirty="0" err="1">
                <a:sym typeface="Arial Narrow"/>
              </a:rPr>
              <a:t>of</a:t>
            </a:r>
            <a:r>
              <a:rPr lang="de-DE" sz="2800" i="1" dirty="0">
                <a:sym typeface="Arial Narrow"/>
              </a:rPr>
              <a:t> </a:t>
            </a:r>
            <a:r>
              <a:rPr lang="de-DE" sz="2800" i="1" dirty="0" err="1">
                <a:sym typeface="Arial Narrow"/>
              </a:rPr>
              <a:t>America</a:t>
            </a:r>
            <a:r>
              <a:rPr lang="de-DE" sz="2800" i="1" dirty="0">
                <a:sym typeface="Arial Narrow"/>
              </a:rPr>
              <a:t>, 22,</a:t>
            </a:r>
            <a:r>
              <a:rPr lang="de-DE" sz="2800" dirty="0">
                <a:sym typeface="Arial Narrow"/>
              </a:rPr>
              <a:t> 725–730.</a:t>
            </a:r>
          </a:p>
          <a:p>
            <a:pPr marL="457200" indent="-457200" algn="l">
              <a:spcBef>
                <a:spcPts val="2800"/>
              </a:spcBef>
              <a:buSzPct val="100000"/>
              <a:buFont typeface="Wingdings" pitchFamily="2" charset="2"/>
              <a:buChar char="§"/>
              <a:defRPr sz="2800">
                <a:solidFill>
                  <a:srgbClr val="253957"/>
                </a:solidFill>
                <a:latin typeface="+mn-lt"/>
                <a:ea typeface="+mn-ea"/>
                <a:cs typeface="+mn-cs"/>
                <a:sym typeface="Arial Narrow"/>
              </a:defRPr>
            </a:pPr>
            <a:r>
              <a:rPr lang="de-DE" sz="2800" dirty="0">
                <a:sym typeface="Arial Narrow"/>
              </a:rPr>
              <a:t>Linton F. (1971). A Set </a:t>
            </a:r>
            <a:r>
              <a:rPr lang="de-DE" sz="2800" dirty="0" err="1">
                <a:sym typeface="Arial Narrow"/>
              </a:rPr>
              <a:t>of</a:t>
            </a:r>
            <a:r>
              <a:rPr lang="de-DE" sz="2800" dirty="0">
                <a:sym typeface="Arial Narrow"/>
              </a:rPr>
              <a:t> </a:t>
            </a:r>
            <a:r>
              <a:rPr lang="de-DE" sz="2800" dirty="0" err="1">
                <a:sym typeface="Arial Narrow"/>
              </a:rPr>
              <a:t>Measures</a:t>
            </a:r>
            <a:r>
              <a:rPr lang="de-DE" sz="2800" dirty="0">
                <a:sym typeface="Arial Narrow"/>
              </a:rPr>
              <a:t> </a:t>
            </a:r>
            <a:r>
              <a:rPr lang="de-DE" sz="2800" dirty="0" err="1">
                <a:sym typeface="Arial Narrow"/>
              </a:rPr>
              <a:t>of</a:t>
            </a:r>
            <a:r>
              <a:rPr lang="de-DE" sz="2800" dirty="0">
                <a:sym typeface="Arial Narrow"/>
              </a:rPr>
              <a:t> </a:t>
            </a:r>
            <a:r>
              <a:rPr lang="de-DE" sz="2800" dirty="0" err="1">
                <a:sym typeface="Arial Narrow"/>
              </a:rPr>
              <a:t>Centrality</a:t>
            </a:r>
            <a:r>
              <a:rPr lang="de-DE" sz="2800" dirty="0">
                <a:sym typeface="Arial Narrow"/>
              </a:rPr>
              <a:t> </a:t>
            </a:r>
            <a:r>
              <a:rPr lang="de-DE" sz="2800" dirty="0" err="1">
                <a:sym typeface="Arial Narrow"/>
              </a:rPr>
              <a:t>Based</a:t>
            </a:r>
            <a:r>
              <a:rPr lang="de-DE" sz="2800" dirty="0">
                <a:sym typeface="Arial Narrow"/>
              </a:rPr>
              <a:t> on </a:t>
            </a:r>
            <a:r>
              <a:rPr lang="de-DE" sz="2800" dirty="0" err="1">
                <a:sym typeface="Arial Narrow"/>
              </a:rPr>
              <a:t>Betweenness</a:t>
            </a:r>
            <a:r>
              <a:rPr lang="de-DE" sz="2800" dirty="0">
                <a:sym typeface="Arial Narrow"/>
              </a:rPr>
              <a:t>. </a:t>
            </a:r>
            <a:r>
              <a:rPr lang="de-DE" sz="2800" i="1" dirty="0" err="1">
                <a:sym typeface="Arial Narrow"/>
              </a:rPr>
              <a:t>Sociometry</a:t>
            </a:r>
            <a:r>
              <a:rPr lang="de-DE" sz="2800" i="1" dirty="0">
                <a:sym typeface="Arial Narrow"/>
              </a:rPr>
              <a:t>, 40(1), </a:t>
            </a:r>
            <a:r>
              <a:rPr lang="de-DE" sz="2800" dirty="0">
                <a:sym typeface="Arial Narrow"/>
              </a:rPr>
              <a:t>35-41.</a:t>
            </a:r>
          </a:p>
          <a:p>
            <a:pPr marL="457200" indent="-457200" algn="l">
              <a:spcBef>
                <a:spcPts val="2800"/>
              </a:spcBef>
              <a:buSzPct val="100000"/>
              <a:buFont typeface="Wingdings" pitchFamily="2" charset="2"/>
              <a:buChar char="§"/>
              <a:defRPr sz="2800">
                <a:solidFill>
                  <a:srgbClr val="253957"/>
                </a:solidFill>
                <a:latin typeface="+mn-lt"/>
                <a:ea typeface="+mn-ea"/>
                <a:cs typeface="+mn-cs"/>
                <a:sym typeface="Arial Narrow"/>
              </a:defRPr>
            </a:pPr>
            <a:r>
              <a:rPr lang="de-DE" sz="2800" dirty="0">
                <a:sym typeface="Arial Narrow"/>
              </a:rPr>
              <a:t>Newman M. (2006). </a:t>
            </a:r>
            <a:r>
              <a:rPr lang="de-DE" sz="2800" dirty="0" err="1">
                <a:sym typeface="Arial Narrow"/>
              </a:rPr>
              <a:t>Modularity</a:t>
            </a:r>
            <a:r>
              <a:rPr lang="de-DE" sz="2800" dirty="0">
                <a:sym typeface="Arial Narrow"/>
              </a:rPr>
              <a:t> </a:t>
            </a:r>
            <a:r>
              <a:rPr lang="de-DE" sz="2800" dirty="0" err="1">
                <a:sym typeface="Arial Narrow"/>
              </a:rPr>
              <a:t>and</a:t>
            </a:r>
            <a:r>
              <a:rPr lang="de-DE" sz="2800" dirty="0">
                <a:sym typeface="Arial Narrow"/>
              </a:rPr>
              <a:t> </a:t>
            </a:r>
            <a:r>
              <a:rPr lang="de-DE" sz="2800" dirty="0" err="1">
                <a:sym typeface="Arial Narrow"/>
              </a:rPr>
              <a:t>community</a:t>
            </a:r>
            <a:r>
              <a:rPr lang="de-DE" sz="2800" dirty="0">
                <a:sym typeface="Arial Narrow"/>
              </a:rPr>
              <a:t> </a:t>
            </a:r>
            <a:r>
              <a:rPr lang="de-DE" sz="2800" dirty="0" err="1">
                <a:sym typeface="Arial Narrow"/>
              </a:rPr>
              <a:t>structure</a:t>
            </a:r>
            <a:r>
              <a:rPr lang="de-DE" sz="2800" dirty="0">
                <a:sym typeface="Arial Narrow"/>
              </a:rPr>
              <a:t> in </a:t>
            </a:r>
            <a:r>
              <a:rPr lang="de-DE" sz="2800" dirty="0" err="1">
                <a:sym typeface="Arial Narrow"/>
              </a:rPr>
              <a:t>networks</a:t>
            </a:r>
            <a:r>
              <a:rPr lang="de-DE" sz="2800" dirty="0">
                <a:sym typeface="Arial Narrow"/>
              </a:rPr>
              <a:t>. </a:t>
            </a:r>
            <a:r>
              <a:rPr lang="de-DE" sz="2800" i="1" dirty="0">
                <a:sym typeface="Arial Narrow"/>
              </a:rPr>
              <a:t>PNAS</a:t>
            </a:r>
            <a:r>
              <a:rPr lang="de-DE" sz="2800" dirty="0">
                <a:sym typeface="Arial Narrow"/>
              </a:rPr>
              <a:t> June 6, 2006 103 (23) 8577-8582.</a:t>
            </a:r>
          </a:p>
          <a:p>
            <a:pPr marL="304800" indent="-304800" algn="l">
              <a:spcBef>
                <a:spcPts val="2800"/>
              </a:spcBef>
              <a:buSzPct val="100000"/>
              <a:buFontTx/>
              <a:buChar char="•"/>
              <a:defRPr sz="2800">
                <a:solidFill>
                  <a:srgbClr val="253957"/>
                </a:solidFill>
                <a:latin typeface="+mn-lt"/>
                <a:ea typeface="+mn-ea"/>
                <a:cs typeface="+mn-cs"/>
                <a:sym typeface="Arial Narrow"/>
              </a:defRPr>
            </a:pPr>
            <a:endParaRPr lang="de-DE" sz="2800" dirty="0">
              <a:sym typeface="Arial Narrow"/>
            </a:endParaRPr>
          </a:p>
          <a:p>
            <a:pPr marL="304800" indent="-304800" algn="l">
              <a:spcBef>
                <a:spcPts val="2800"/>
              </a:spcBef>
              <a:buSzPct val="100000"/>
              <a:buFontTx/>
              <a:buChar char="•"/>
              <a:defRPr sz="2800">
                <a:solidFill>
                  <a:srgbClr val="253957"/>
                </a:solidFill>
                <a:latin typeface="+mn-lt"/>
                <a:ea typeface="+mn-ea"/>
                <a:cs typeface="+mn-cs"/>
                <a:sym typeface="Arial Narrow"/>
              </a:defRPr>
            </a:pPr>
            <a:endParaRPr lang="de-DE" sz="2800" dirty="0">
              <a:sym typeface="Arial Narrow"/>
            </a:endParaRPr>
          </a:p>
          <a:p>
            <a:pPr marL="304800" indent="-304800" algn="l">
              <a:spcBef>
                <a:spcPts val="2800"/>
              </a:spcBef>
              <a:buSzPct val="100000"/>
              <a:buFontTx/>
              <a:buChar char="•"/>
              <a:defRPr sz="2800">
                <a:solidFill>
                  <a:srgbClr val="253957"/>
                </a:solidFill>
                <a:latin typeface="+mn-lt"/>
                <a:ea typeface="+mn-ea"/>
                <a:cs typeface="+mn-cs"/>
                <a:sym typeface="Arial Narrow"/>
              </a:defRPr>
            </a:pPr>
            <a:endParaRPr lang="de-DE" sz="2800" dirty="0">
              <a:sym typeface="Arial Narrow"/>
            </a:endParaRPr>
          </a:p>
          <a:p>
            <a:pPr marL="304800" indent="-304800" algn="l">
              <a:spcBef>
                <a:spcPts val="2800"/>
              </a:spcBef>
              <a:buSzPct val="100000"/>
              <a:buFontTx/>
              <a:buChar char="•"/>
              <a:defRPr sz="2800">
                <a:solidFill>
                  <a:srgbClr val="253957"/>
                </a:solidFill>
                <a:latin typeface="+mn-lt"/>
                <a:ea typeface="+mn-ea"/>
                <a:cs typeface="+mn-cs"/>
                <a:sym typeface="Arial Narrow"/>
              </a:defRPr>
            </a:pPr>
            <a:endParaRPr lang="de-DE" sz="2800" dirty="0">
              <a:sym typeface="Arial Narrow"/>
            </a:endParaRPr>
          </a:p>
          <a:p>
            <a:pPr marL="304800" indent="-304800" algn="l">
              <a:spcBef>
                <a:spcPts val="2800"/>
              </a:spcBef>
              <a:buSzPct val="100000"/>
              <a:buFontTx/>
              <a:buChar char="•"/>
              <a:defRPr sz="2800">
                <a:solidFill>
                  <a:srgbClr val="253957"/>
                </a:solidFill>
                <a:latin typeface="+mn-lt"/>
                <a:ea typeface="+mn-ea"/>
                <a:cs typeface="+mn-cs"/>
                <a:sym typeface="Arial Narrow"/>
              </a:defRPr>
            </a:pPr>
            <a:endParaRPr lang="de-DE" sz="2800" dirty="0">
              <a:sym typeface="Arial Narrow"/>
            </a:endParaRPr>
          </a:p>
          <a:p>
            <a:pPr marL="304800" indent="-304800" algn="l">
              <a:spcBef>
                <a:spcPts val="2800"/>
              </a:spcBef>
              <a:buSzPct val="100000"/>
              <a:buFontTx/>
              <a:buChar char="•"/>
              <a:defRPr sz="2800">
                <a:solidFill>
                  <a:srgbClr val="253957"/>
                </a:solidFill>
                <a:latin typeface="+mn-lt"/>
                <a:ea typeface="+mn-ea"/>
                <a:cs typeface="+mn-cs"/>
                <a:sym typeface="Arial Narrow"/>
              </a:defRPr>
            </a:pPr>
            <a:endParaRPr lang="de-DE" sz="2800" dirty="0">
              <a:sym typeface="Arial Narrow"/>
            </a:endParaRPr>
          </a:p>
          <a:p>
            <a:pPr marL="304800" indent="-304800" algn="l">
              <a:spcBef>
                <a:spcPts val="2800"/>
              </a:spcBef>
              <a:buSzPct val="100000"/>
              <a:buFontTx/>
              <a:buChar char="•"/>
              <a:defRPr sz="2800">
                <a:solidFill>
                  <a:srgbClr val="253957"/>
                </a:solidFill>
                <a:latin typeface="+mn-lt"/>
                <a:ea typeface="+mn-ea"/>
                <a:cs typeface="+mn-cs"/>
                <a:sym typeface="Arial Narrow"/>
              </a:defRPr>
            </a:pPr>
            <a:endParaRPr lang="de-DE" sz="2800" dirty="0">
              <a:sym typeface="Arial Narrow"/>
            </a:endParaRPr>
          </a:p>
          <a:p>
            <a:pPr marL="304800" indent="-304800" algn="l">
              <a:spcBef>
                <a:spcPts val="2800"/>
              </a:spcBef>
              <a:buSzPct val="100000"/>
              <a:buFontTx/>
              <a:buChar char="•"/>
              <a:defRPr sz="2800">
                <a:solidFill>
                  <a:srgbClr val="253957"/>
                </a:solidFill>
                <a:latin typeface="+mn-lt"/>
                <a:ea typeface="+mn-ea"/>
                <a:cs typeface="+mn-cs"/>
                <a:sym typeface="Arial Narrow"/>
              </a:defRPr>
            </a:pPr>
            <a:endParaRPr lang="de-DE" sz="2800" dirty="0">
              <a:sym typeface="Arial Narrow"/>
            </a:endParaRPr>
          </a:p>
          <a:p>
            <a:pPr marL="304800" indent="-304800" algn="l">
              <a:spcBef>
                <a:spcPts val="2800"/>
              </a:spcBef>
              <a:buSzPct val="100000"/>
              <a:buFontTx/>
              <a:buChar char="•"/>
              <a:defRPr sz="2800">
                <a:solidFill>
                  <a:srgbClr val="253957"/>
                </a:solidFill>
                <a:latin typeface="+mn-lt"/>
                <a:ea typeface="+mn-ea"/>
                <a:cs typeface="+mn-cs"/>
                <a:sym typeface="Arial Narrow"/>
              </a:defRPr>
            </a:pPr>
            <a:endParaRPr lang="de-DE" sz="2800" dirty="0">
              <a:sym typeface="Arial Narrow"/>
            </a:endParaRPr>
          </a:p>
          <a:p>
            <a:pPr marL="304800" indent="-304800" algn="l">
              <a:spcBef>
                <a:spcPts val="2800"/>
              </a:spcBef>
              <a:buSzPct val="100000"/>
              <a:buFontTx/>
              <a:buChar char="•"/>
              <a:defRPr sz="2800">
                <a:solidFill>
                  <a:srgbClr val="253957"/>
                </a:solidFill>
                <a:latin typeface="+mn-lt"/>
                <a:ea typeface="+mn-ea"/>
                <a:cs typeface="+mn-cs"/>
                <a:sym typeface="Arial Narrow"/>
              </a:defRPr>
            </a:pPr>
            <a:endParaRPr lang="de-DE" sz="2800" dirty="0">
              <a:sym typeface="Arial Narrow"/>
            </a:endParaRPr>
          </a:p>
          <a:p>
            <a:pPr marL="304800" indent="-304800" algn="l">
              <a:spcBef>
                <a:spcPts val="2800"/>
              </a:spcBef>
              <a:buSzPct val="100000"/>
              <a:buFontTx/>
              <a:buChar char="•"/>
              <a:defRPr sz="2800">
                <a:solidFill>
                  <a:srgbClr val="253957"/>
                </a:solidFill>
                <a:latin typeface="+mn-lt"/>
                <a:ea typeface="+mn-ea"/>
                <a:cs typeface="+mn-cs"/>
                <a:sym typeface="Arial Narrow"/>
              </a:defRPr>
            </a:pPr>
            <a:endParaRPr lang="en-US" sz="2800" dirty="0">
              <a:sym typeface="Arial Narrow"/>
            </a:endParaRPr>
          </a:p>
          <a:p>
            <a:pPr marL="304800" indent="-304800" algn="l">
              <a:spcBef>
                <a:spcPts val="2800"/>
              </a:spcBef>
              <a:buSzPct val="100000"/>
              <a:buFontTx/>
              <a:buChar char="•"/>
              <a:defRPr sz="2800">
                <a:solidFill>
                  <a:srgbClr val="253957"/>
                </a:solidFill>
                <a:latin typeface="+mn-lt"/>
                <a:ea typeface="+mn-ea"/>
                <a:cs typeface="+mn-cs"/>
                <a:sym typeface="Arial Narrow"/>
              </a:defRPr>
            </a:pPr>
            <a:endParaRPr lang="ru-RU" sz="2800" dirty="0">
              <a:sym typeface="Arial Narrow"/>
            </a:endParaRPr>
          </a:p>
          <a:p>
            <a:pPr marL="304800" indent="-304800" algn="l">
              <a:spcBef>
                <a:spcPts val="2800"/>
              </a:spcBef>
              <a:buSzPct val="100000"/>
              <a:buFontTx/>
              <a:buChar char="•"/>
              <a:defRPr sz="2800">
                <a:solidFill>
                  <a:srgbClr val="253957"/>
                </a:solidFill>
                <a:latin typeface="+mn-lt"/>
                <a:ea typeface="+mn-ea"/>
                <a:cs typeface="+mn-cs"/>
                <a:sym typeface="Arial Narrow"/>
              </a:defRPr>
            </a:pPr>
            <a:endParaRPr lang="de-DE" dirty="0"/>
          </a:p>
          <a:p>
            <a:pPr marL="304800" indent="-304800" algn="l">
              <a:spcBef>
                <a:spcPts val="2800"/>
              </a:spcBef>
              <a:buSzPct val="100000"/>
              <a:buFontTx/>
              <a:buChar char="•"/>
              <a:defRPr sz="2800">
                <a:solidFill>
                  <a:srgbClr val="253957"/>
                </a:solidFill>
                <a:latin typeface="+mn-lt"/>
                <a:ea typeface="+mn-ea"/>
                <a:cs typeface="+mn-cs"/>
                <a:sym typeface="Arial Narrow"/>
              </a:defRPr>
            </a:pPr>
            <a:endParaRPr lang="de-DE" dirty="0"/>
          </a:p>
          <a:p>
            <a:pPr marL="304800" indent="-304800" algn="l">
              <a:spcBef>
                <a:spcPts val="2800"/>
              </a:spcBef>
              <a:buSzPct val="100000"/>
              <a:buFontTx/>
              <a:buChar char="•"/>
              <a:defRPr sz="2800">
                <a:solidFill>
                  <a:srgbClr val="253957"/>
                </a:solidFill>
                <a:latin typeface="+mn-lt"/>
                <a:ea typeface="+mn-ea"/>
                <a:cs typeface="+mn-cs"/>
                <a:sym typeface="Arial Narrow"/>
              </a:defRPr>
            </a:pPr>
            <a:endParaRPr lang="de-DE" dirty="0"/>
          </a:p>
          <a:p>
            <a:pPr marL="304800" indent="-304800" algn="l">
              <a:spcBef>
                <a:spcPts val="2800"/>
              </a:spcBef>
              <a:buSzPct val="100000"/>
              <a:buFontTx/>
              <a:buChar char="•"/>
              <a:defRPr sz="2800">
                <a:solidFill>
                  <a:srgbClr val="253957"/>
                </a:solidFill>
                <a:latin typeface="+mn-lt"/>
                <a:ea typeface="+mn-ea"/>
                <a:cs typeface="+mn-cs"/>
                <a:sym typeface="Arial Narrow"/>
              </a:defRPr>
            </a:pPr>
            <a:endParaRPr lang="de-DE" dirty="0"/>
          </a:p>
          <a:p>
            <a:pPr marL="304800" indent="-304800" algn="l">
              <a:spcBef>
                <a:spcPts val="2800"/>
              </a:spcBef>
              <a:buSzPct val="100000"/>
              <a:buFontTx/>
              <a:buChar char="•"/>
              <a:defRPr sz="2800">
                <a:solidFill>
                  <a:srgbClr val="253957"/>
                </a:solidFill>
                <a:latin typeface="+mn-lt"/>
                <a:ea typeface="+mn-ea"/>
                <a:cs typeface="+mn-cs"/>
                <a:sym typeface="Arial Narrow"/>
              </a:defRPr>
            </a:pPr>
            <a:endParaRPr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7" name="Очень крутой заголовок…">
            <a:extLst>
              <a:ext uri="{FF2B5EF4-FFF2-40B4-BE49-F238E27FC236}">
                <a16:creationId xmlns:a16="http://schemas.microsoft.com/office/drawing/2014/main" id="{0F799A89-77C0-D842-B737-4BFA7D3F88AA}"/>
              </a:ext>
            </a:extLst>
          </p:cNvPr>
          <p:cNvSpPr txBox="1"/>
          <p:nvPr/>
        </p:nvSpPr>
        <p:spPr>
          <a:xfrm>
            <a:off x="1201065" y="2214562"/>
            <a:ext cx="21506374"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References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116914" y="3934663"/>
            <a:ext cx="13825076" cy="41560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de-DE" sz="7000" cap="all" dirty="0">
                <a:sym typeface="Arial Narrow"/>
              </a:rPr>
              <a:t>Network Analysis </a:t>
            </a:r>
            <a:r>
              <a:rPr lang="de-DE" sz="7000" cap="all" dirty="0" err="1">
                <a:sym typeface="Arial Narrow"/>
              </a:rPr>
              <a:t>of</a:t>
            </a:r>
            <a:r>
              <a:rPr lang="de-DE" sz="7000" cap="all" dirty="0">
                <a:sym typeface="Arial Narrow"/>
              </a:rPr>
              <a:t> </a:t>
            </a:r>
            <a:r>
              <a:rPr lang="de-DE" sz="7000" cap="all" dirty="0" err="1">
                <a:sym typeface="Arial Narrow"/>
              </a:rPr>
              <a:t>the</a:t>
            </a:r>
            <a:r>
              <a:rPr lang="de-DE" sz="7000" cap="all" dirty="0">
                <a:sym typeface="Arial Narrow"/>
              </a:rPr>
              <a:t> Chinese Media on </a:t>
            </a:r>
            <a:r>
              <a:rPr lang="de-DE" sz="7000" cap="all" dirty="0" err="1">
                <a:sym typeface="Arial Narrow"/>
              </a:rPr>
              <a:t>the</a:t>
            </a:r>
            <a:r>
              <a:rPr lang="de-DE" sz="7000" cap="all" dirty="0">
                <a:sym typeface="Arial Narrow"/>
              </a:rPr>
              <a:t> </a:t>
            </a:r>
            <a:r>
              <a:rPr lang="de-DE" sz="7000" cap="all" dirty="0" err="1">
                <a:sym typeface="Arial Narrow"/>
              </a:rPr>
              <a:t>Example</a:t>
            </a:r>
            <a:r>
              <a:rPr lang="de-DE" sz="7000" cap="all" dirty="0">
                <a:sym typeface="Arial Narrow"/>
              </a:rPr>
              <a:t> </a:t>
            </a:r>
            <a:r>
              <a:rPr lang="de-DE" sz="7000" cap="all" dirty="0" err="1">
                <a:sym typeface="Arial Narrow"/>
              </a:rPr>
              <a:t>of</a:t>
            </a:r>
            <a:r>
              <a:rPr lang="de-DE" sz="7000" cap="all" dirty="0">
                <a:sym typeface="Arial Narrow"/>
              </a:rPr>
              <a:t> </a:t>
            </a:r>
            <a:r>
              <a:rPr lang="de-DE" sz="7000" cap="all" dirty="0" err="1">
                <a:sym typeface="Arial Narrow"/>
              </a:rPr>
              <a:t>the</a:t>
            </a:r>
            <a:r>
              <a:rPr lang="de-DE" sz="7000" cap="all" dirty="0">
                <a:sym typeface="Arial Narrow"/>
              </a:rPr>
              <a:t> Hong Kong Protest Movement</a:t>
            </a:r>
            <a:endParaRPr lang="en-US" dirty="0"/>
          </a:p>
        </p:txBody>
      </p:sp>
      <p:sp>
        <p:nvSpPr>
          <p:cNvPr id="53" name="Очень крутой подзаголовок презентации"/>
          <p:cNvSpPr txBox="1"/>
          <p:nvPr/>
        </p:nvSpPr>
        <p:spPr>
          <a:xfrm>
            <a:off x="7116915" y="8929563"/>
            <a:ext cx="9443424" cy="1173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lvl1pPr algn="l">
              <a:defRPr sz="4200">
                <a:solidFill>
                  <a:srgbClr val="253957"/>
                </a:solidFill>
                <a:latin typeface="+mn-lt"/>
                <a:ea typeface="+mn-ea"/>
                <a:cs typeface="+mn-cs"/>
                <a:sym typeface="Arial Narrow"/>
              </a:defRPr>
            </a:lvl1pPr>
          </a:lstStyle>
          <a:p>
            <a:r>
              <a:rPr lang="en-US" dirty="0"/>
              <a:t>Author: Alexandra </a:t>
            </a:r>
            <a:r>
              <a:rPr lang="en-US" dirty="0" err="1"/>
              <a:t>Bocharova</a:t>
            </a:r>
            <a:r>
              <a:rPr lang="en-US" dirty="0"/>
              <a:t>, International Laboratory on World Order and New Regionalism, Research Assistant</a:t>
            </a:r>
          </a:p>
        </p:txBody>
      </p:sp>
      <p:sp>
        <p:nvSpPr>
          <p:cNvPr id="55" name="Москва, 2017"/>
          <p:cNvSpPr txBox="1"/>
          <p:nvPr/>
        </p:nvSpPr>
        <p:spPr>
          <a:xfrm>
            <a:off x="7116915" y="11892516"/>
            <a:ext cx="9443424" cy="5751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lang="en-US" dirty="0"/>
              <a:t>Moscow, 2021</a:t>
            </a:r>
          </a:p>
        </p:txBody>
      </p:sp>
      <p:pic>
        <p:nvPicPr>
          <p:cNvPr id="9" name="Изображение" descr="Изображение"/>
          <p:cNvPicPr>
            <a:picLocks noChangeAspect="1"/>
          </p:cNvPicPr>
          <p:nvPr/>
        </p:nvPicPr>
        <p:blipFill>
          <a:blip r:embed="rId2"/>
          <a:stretch>
            <a:fillRect/>
          </a:stretch>
        </p:blipFill>
        <p:spPr>
          <a:xfrm>
            <a:off x="1506855" y="1330739"/>
            <a:ext cx="2166348" cy="2792805"/>
          </a:xfrm>
          <a:prstGeom prst="rect">
            <a:avLst/>
          </a:prstGeom>
          <a:ln w="12700">
            <a:miter lim="400000"/>
          </a:ln>
        </p:spPr>
      </p:pic>
    </p:spTree>
    <p:extLst>
      <p:ext uri="{BB962C8B-B14F-4D97-AF65-F5344CB8AC3E}">
        <p14:creationId xmlns:p14="http://schemas.microsoft.com/office/powerpoint/2010/main" val="371146438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1065" y="2935176"/>
            <a:ext cx="16073440"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panose="020B0606020202030204" pitchFamily="34" charset="0"/>
                <a:ea typeface="Arial Narrow" charset="0"/>
                <a:cs typeface="+mn-cs"/>
              </a:rPr>
              <a:t>The plan of current </a:t>
            </a:r>
            <a:r>
              <a:rPr lang="en-US" sz="7000" b="1" dirty="0" err="1">
                <a:latin typeface="Arial Narrow" panose="020B0606020202030204" pitchFamily="34" charset="0"/>
                <a:ea typeface="Arial Narrow" charset="0"/>
                <a:cs typeface="+mn-cs"/>
              </a:rPr>
              <a:t>resear</a:t>
            </a:r>
            <a:r>
              <a:rPr lang="ru-RU" sz="7000" b="1" dirty="0">
                <a:latin typeface="Arial Narrow" panose="020B0606020202030204" pitchFamily="34" charset="0"/>
                <a:ea typeface="Arial Narrow" charset="0"/>
                <a:cs typeface="+mn-cs"/>
              </a:rPr>
              <a:t>с</a:t>
            </a:r>
            <a:r>
              <a:rPr lang="en-US" sz="7000" b="1" dirty="0">
                <a:latin typeface="Arial Narrow" panose="020B0606020202030204" pitchFamily="34" charset="0"/>
                <a:ea typeface="Arial Narrow" charset="0"/>
                <a:cs typeface="+mn-cs"/>
              </a:rPr>
              <a:t>h</a:t>
            </a: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438813" y="4983885"/>
            <a:ext cx="21506374" cy="48426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L="514350" indent="-514350" algn="l">
              <a:buAutoNum type="arabicPeriod"/>
              <a:defRPr sz="2800">
                <a:solidFill>
                  <a:srgbClr val="253957"/>
                </a:solidFill>
                <a:latin typeface="+mn-lt"/>
                <a:ea typeface="+mn-ea"/>
                <a:cs typeface="+mn-cs"/>
                <a:sym typeface="Arial Narrow"/>
              </a:defRPr>
            </a:pPr>
            <a:r>
              <a:rPr lang="de-DE" sz="3200" b="1" dirty="0" err="1"/>
              <a:t>Introduction</a:t>
            </a:r>
            <a:endParaRPr lang="de-DE" sz="3200" b="1" dirty="0"/>
          </a:p>
          <a:p>
            <a:pPr algn="l">
              <a:defRPr sz="2800">
                <a:solidFill>
                  <a:srgbClr val="253957"/>
                </a:solidFill>
                <a:latin typeface="+mn-lt"/>
                <a:ea typeface="+mn-ea"/>
                <a:cs typeface="+mn-cs"/>
                <a:sym typeface="Arial Narrow"/>
              </a:defRPr>
            </a:pPr>
            <a:endParaRPr lang="de-DE" sz="3200" b="1" dirty="0"/>
          </a:p>
          <a:p>
            <a:pPr algn="l">
              <a:defRPr sz="2800">
                <a:solidFill>
                  <a:srgbClr val="253957"/>
                </a:solidFill>
                <a:latin typeface="+mn-lt"/>
                <a:ea typeface="+mn-ea"/>
                <a:cs typeface="+mn-cs"/>
                <a:sym typeface="Arial Narrow"/>
              </a:defRPr>
            </a:pPr>
            <a:endParaRPr lang="de-DE" sz="3200" dirty="0"/>
          </a:p>
          <a:p>
            <a:pPr algn="l">
              <a:defRPr sz="2800">
                <a:solidFill>
                  <a:srgbClr val="253957"/>
                </a:solidFill>
                <a:latin typeface="+mn-lt"/>
                <a:ea typeface="+mn-ea"/>
                <a:cs typeface="+mn-cs"/>
                <a:sym typeface="Arial Narrow"/>
              </a:defRPr>
            </a:pPr>
            <a:r>
              <a:rPr lang="de-DE" sz="3200" b="1" dirty="0"/>
              <a:t>2. </a:t>
            </a:r>
            <a:r>
              <a:rPr lang="de-DE" sz="3200" b="1" dirty="0" err="1"/>
              <a:t>Theoretical</a:t>
            </a:r>
            <a:r>
              <a:rPr lang="de-DE" sz="3200" b="1" dirty="0"/>
              <a:t> </a:t>
            </a:r>
            <a:r>
              <a:rPr lang="de-DE" sz="3200" b="1" dirty="0" err="1"/>
              <a:t>foundations</a:t>
            </a:r>
            <a:r>
              <a:rPr lang="de-DE" sz="3200" b="1" dirty="0"/>
              <a:t> </a:t>
            </a:r>
            <a:r>
              <a:rPr lang="de-DE" sz="3200" b="1" dirty="0" err="1"/>
              <a:t>of</a:t>
            </a:r>
            <a:r>
              <a:rPr lang="de-DE" sz="3200" b="1" dirty="0"/>
              <a:t> modern </a:t>
            </a:r>
            <a:r>
              <a:rPr lang="de-DE" sz="3200" b="1" dirty="0" err="1"/>
              <a:t>China‘s</a:t>
            </a:r>
            <a:r>
              <a:rPr lang="de-DE" sz="3200" b="1" dirty="0"/>
              <a:t> </a:t>
            </a:r>
            <a:r>
              <a:rPr lang="de-DE" sz="3200" b="1" dirty="0" err="1"/>
              <a:t>information</a:t>
            </a:r>
            <a:r>
              <a:rPr lang="de-DE" sz="3200" b="1" dirty="0"/>
              <a:t> </a:t>
            </a:r>
            <a:r>
              <a:rPr lang="de-DE" sz="3200" b="1" dirty="0" err="1"/>
              <a:t>space</a:t>
            </a:r>
            <a:r>
              <a:rPr lang="de-DE" sz="3200" b="1" dirty="0"/>
              <a:t> </a:t>
            </a:r>
            <a:r>
              <a:rPr lang="de-DE" sz="3200" b="1" dirty="0" err="1"/>
              <a:t>analysis</a:t>
            </a:r>
            <a:endParaRPr lang="de-DE" sz="3200" b="1" dirty="0"/>
          </a:p>
          <a:p>
            <a:pPr algn="l">
              <a:defRPr sz="2800">
                <a:solidFill>
                  <a:srgbClr val="253957"/>
                </a:solidFill>
                <a:latin typeface="+mn-lt"/>
                <a:ea typeface="+mn-ea"/>
                <a:cs typeface="+mn-cs"/>
                <a:sym typeface="Arial Narrow"/>
              </a:defRPr>
            </a:pPr>
            <a:endParaRPr lang="de-DE" sz="3200" dirty="0"/>
          </a:p>
          <a:p>
            <a:pPr algn="l">
              <a:defRPr sz="2800">
                <a:solidFill>
                  <a:srgbClr val="253957"/>
                </a:solidFill>
                <a:latin typeface="+mn-lt"/>
                <a:ea typeface="+mn-ea"/>
                <a:cs typeface="+mn-cs"/>
                <a:sym typeface="Arial Narrow"/>
              </a:defRPr>
            </a:pPr>
            <a:endParaRPr lang="de-DE" sz="3200" dirty="0"/>
          </a:p>
          <a:p>
            <a:pPr algn="l">
              <a:defRPr sz="2800">
                <a:solidFill>
                  <a:srgbClr val="253957"/>
                </a:solidFill>
                <a:latin typeface="+mn-lt"/>
                <a:ea typeface="+mn-ea"/>
                <a:cs typeface="+mn-cs"/>
                <a:sym typeface="Arial Narrow"/>
              </a:defRPr>
            </a:pPr>
            <a:r>
              <a:rPr lang="de-DE" sz="3200" b="1" dirty="0"/>
              <a:t>3. The </a:t>
            </a:r>
            <a:r>
              <a:rPr lang="de-DE" sz="3200" b="1" dirty="0" err="1"/>
              <a:t>empirical</a:t>
            </a:r>
            <a:r>
              <a:rPr lang="de-DE" sz="3200" b="1" dirty="0"/>
              <a:t> </a:t>
            </a:r>
            <a:r>
              <a:rPr lang="de-DE" sz="3200" b="1" dirty="0" err="1"/>
              <a:t>study</a:t>
            </a:r>
            <a:r>
              <a:rPr lang="de-DE" sz="3200" b="1" dirty="0"/>
              <a:t> </a:t>
            </a:r>
            <a:r>
              <a:rPr lang="de-DE" sz="3200" b="1" dirty="0" err="1"/>
              <a:t>of</a:t>
            </a:r>
            <a:r>
              <a:rPr lang="de-DE" sz="3200" b="1" dirty="0"/>
              <a:t> </a:t>
            </a:r>
            <a:r>
              <a:rPr lang="de-DE" sz="3200" b="1" dirty="0" err="1"/>
              <a:t>China's</a:t>
            </a:r>
            <a:r>
              <a:rPr lang="de-DE" sz="3200" b="1" dirty="0"/>
              <a:t> </a:t>
            </a:r>
            <a:r>
              <a:rPr lang="de-DE" sz="3200" b="1" dirty="0" err="1"/>
              <a:t>information</a:t>
            </a:r>
            <a:r>
              <a:rPr lang="de-DE" sz="3200" b="1" dirty="0"/>
              <a:t> </a:t>
            </a:r>
            <a:r>
              <a:rPr lang="de-DE" sz="3200" b="1" dirty="0" err="1"/>
              <a:t>space</a:t>
            </a:r>
            <a:r>
              <a:rPr lang="de-DE" sz="3200" b="1" dirty="0"/>
              <a:t> </a:t>
            </a:r>
            <a:r>
              <a:rPr lang="de-DE" sz="3200" b="1" dirty="0" err="1"/>
              <a:t>using</a:t>
            </a:r>
            <a:r>
              <a:rPr lang="de-DE" sz="3200" b="1" dirty="0"/>
              <a:t> SNA</a:t>
            </a:r>
          </a:p>
          <a:p>
            <a:pPr algn="l">
              <a:defRPr sz="2800">
                <a:solidFill>
                  <a:srgbClr val="253957"/>
                </a:solidFill>
                <a:latin typeface="+mn-lt"/>
                <a:ea typeface="+mn-ea"/>
                <a:cs typeface="+mn-cs"/>
                <a:sym typeface="Arial Narrow"/>
              </a:defRPr>
            </a:pPr>
            <a:endParaRPr lang="de-DE" sz="3200" dirty="0"/>
          </a:p>
          <a:p>
            <a:pPr algn="l">
              <a:defRPr sz="2800">
                <a:solidFill>
                  <a:srgbClr val="253957"/>
                </a:solidFill>
                <a:latin typeface="+mn-lt"/>
                <a:ea typeface="+mn-ea"/>
                <a:cs typeface="+mn-cs"/>
                <a:sym typeface="Arial Narrow"/>
              </a:defRPr>
            </a:pPr>
            <a:r>
              <a:rPr lang="de-DE" sz="3200" b="1" i="1" dirty="0"/>
              <a:t>           </a:t>
            </a:r>
            <a:endParaRPr lang="de-DE" sz="3200" dirty="0"/>
          </a:p>
          <a:p>
            <a:pPr algn="l">
              <a:defRPr sz="2800">
                <a:solidFill>
                  <a:srgbClr val="253957"/>
                </a:solidFill>
                <a:latin typeface="+mn-lt"/>
                <a:ea typeface="+mn-ea"/>
                <a:cs typeface="+mn-cs"/>
                <a:sym typeface="Arial Narrow"/>
              </a:defRPr>
            </a:pPr>
            <a:r>
              <a:rPr lang="de-DE" sz="3200" b="1" dirty="0"/>
              <a:t>4. </a:t>
            </a:r>
            <a:r>
              <a:rPr lang="de-DE" sz="3200" b="1" dirty="0" err="1"/>
              <a:t>Conclusion</a:t>
            </a:r>
            <a:endParaRPr sz="3200" b="1" dirty="0"/>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5B8C08A7-3AAE-724D-B12B-26E1C5295602}"/>
              </a:ext>
            </a:extLst>
          </p:cNvPr>
          <p:cNvSpPr txBox="1"/>
          <p:nvPr/>
        </p:nvSpPr>
        <p:spPr>
          <a:xfrm>
            <a:off x="1115664" y="3822596"/>
            <a:ext cx="21506375" cy="48426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L="304800" indent="-304800" algn="l">
              <a:spcBef>
                <a:spcPts val="2800"/>
              </a:spcBef>
              <a:buSzPct val="100000"/>
              <a:buChar char="•"/>
              <a:defRPr sz="2800">
                <a:solidFill>
                  <a:srgbClr val="253957"/>
                </a:solidFill>
                <a:latin typeface="+mn-lt"/>
                <a:ea typeface="+mn-ea"/>
                <a:cs typeface="+mn-cs"/>
                <a:sym typeface="Arial Narrow"/>
              </a:defRPr>
            </a:pPr>
            <a:endParaRPr lang="ru-RU" dirty="0"/>
          </a:p>
          <a:p>
            <a:pPr algn="l">
              <a:spcBef>
                <a:spcPts val="2800"/>
              </a:spcBef>
              <a:buSzPct val="100000"/>
              <a:defRPr sz="2800">
                <a:solidFill>
                  <a:srgbClr val="253957"/>
                </a:solidFill>
                <a:latin typeface="+mn-lt"/>
                <a:ea typeface="+mn-ea"/>
                <a:cs typeface="+mn-cs"/>
                <a:sym typeface="Arial Narrow"/>
              </a:defRPr>
            </a:pPr>
            <a:r>
              <a:rPr lang="en-US" b="1" i="1" dirty="0"/>
              <a:t>Research Problem</a:t>
            </a:r>
          </a:p>
          <a:p>
            <a:pPr marL="457200" indent="-457200" algn="l">
              <a:spcBef>
                <a:spcPts val="2800"/>
              </a:spcBef>
              <a:buSzPct val="100000"/>
              <a:buFont typeface="Wingdings" pitchFamily="2" charset="2"/>
              <a:buChar char="§"/>
              <a:defRPr sz="2800">
                <a:solidFill>
                  <a:srgbClr val="253957"/>
                </a:solidFill>
                <a:latin typeface="+mn-lt"/>
                <a:ea typeface="+mn-ea"/>
                <a:cs typeface="+mn-cs"/>
                <a:sym typeface="Arial Narrow"/>
              </a:defRPr>
            </a:pPr>
            <a:r>
              <a:rPr lang="de-DE" dirty="0"/>
              <a:t>Large </a:t>
            </a:r>
            <a:r>
              <a:rPr lang="de-DE" dirty="0" err="1"/>
              <a:t>number</a:t>
            </a:r>
            <a:r>
              <a:rPr lang="de-DE" dirty="0"/>
              <a:t> </a:t>
            </a:r>
            <a:r>
              <a:rPr lang="de-DE" dirty="0" err="1"/>
              <a:t>of</a:t>
            </a:r>
            <a:r>
              <a:rPr lang="de-DE" dirty="0"/>
              <a:t> </a:t>
            </a:r>
            <a:r>
              <a:rPr lang="de-DE" dirty="0" err="1"/>
              <a:t>studies</a:t>
            </a:r>
            <a:r>
              <a:rPr lang="de-DE" dirty="0"/>
              <a:t> </a:t>
            </a:r>
            <a:r>
              <a:rPr lang="de-DE" dirty="0" err="1"/>
              <a:t>devoted</a:t>
            </a:r>
            <a:r>
              <a:rPr lang="de-DE" dirty="0"/>
              <a:t> </a:t>
            </a:r>
            <a:r>
              <a:rPr lang="de-DE" dirty="0" err="1"/>
              <a:t>to</a:t>
            </a:r>
            <a:r>
              <a:rPr lang="de-DE" dirty="0"/>
              <a:t> </a:t>
            </a:r>
            <a:r>
              <a:rPr lang="de-DE" dirty="0" err="1"/>
              <a:t>analyzing</a:t>
            </a:r>
            <a:r>
              <a:rPr lang="de-DE" dirty="0"/>
              <a:t> </a:t>
            </a:r>
            <a:r>
              <a:rPr lang="de-DE" dirty="0" err="1"/>
              <a:t>the</a:t>
            </a:r>
            <a:r>
              <a:rPr lang="de-DE" dirty="0"/>
              <a:t> </a:t>
            </a:r>
            <a:r>
              <a:rPr lang="de-DE" dirty="0" err="1"/>
              <a:t>dissemination</a:t>
            </a:r>
            <a:r>
              <a:rPr lang="de-DE" dirty="0"/>
              <a:t> </a:t>
            </a:r>
            <a:r>
              <a:rPr lang="de-DE" dirty="0" err="1"/>
              <a:t>of</a:t>
            </a:r>
            <a:r>
              <a:rPr lang="de-DE" dirty="0"/>
              <a:t> </a:t>
            </a:r>
            <a:r>
              <a:rPr lang="de-DE" dirty="0" err="1"/>
              <a:t>information</a:t>
            </a:r>
            <a:r>
              <a:rPr lang="de-DE" dirty="0"/>
              <a:t> </a:t>
            </a:r>
            <a:r>
              <a:rPr lang="de-DE" dirty="0" err="1"/>
              <a:t>among</a:t>
            </a:r>
            <a:r>
              <a:rPr lang="de-DE" dirty="0"/>
              <a:t> a Chinese </a:t>
            </a:r>
            <a:r>
              <a:rPr lang="de-DE" dirty="0" err="1"/>
              <a:t>audience</a:t>
            </a:r>
            <a:r>
              <a:rPr lang="de-DE" dirty="0"/>
              <a:t> (Rauchfleisch &amp; Schäfer, 2014; Yang, 2013; (Ortega, Wang, </a:t>
            </a:r>
            <a:r>
              <a:rPr lang="de-DE" dirty="0" err="1"/>
              <a:t>Olynk</a:t>
            </a:r>
            <a:r>
              <a:rPr lang="de-DE" dirty="0"/>
              <a:t>, Wu, &amp; Bai, 2012 ) &amp; </a:t>
            </a:r>
            <a:r>
              <a:rPr lang="de-DE" dirty="0" err="1"/>
              <a:t>the</a:t>
            </a:r>
            <a:r>
              <a:rPr lang="de-DE" dirty="0"/>
              <a:t> </a:t>
            </a:r>
            <a:r>
              <a:rPr lang="de-DE" dirty="0" err="1"/>
              <a:t>specifics</a:t>
            </a:r>
            <a:r>
              <a:rPr lang="de-DE" dirty="0"/>
              <a:t> </a:t>
            </a:r>
            <a:r>
              <a:rPr lang="de-DE" dirty="0" err="1"/>
              <a:t>of</a:t>
            </a:r>
            <a:r>
              <a:rPr lang="de-DE" dirty="0"/>
              <a:t> </a:t>
            </a:r>
            <a:r>
              <a:rPr lang="de-DE" dirty="0" err="1"/>
              <a:t>the</a:t>
            </a:r>
            <a:r>
              <a:rPr lang="de-DE" dirty="0"/>
              <a:t> </a:t>
            </a:r>
            <a:r>
              <a:rPr lang="de-DE" dirty="0" err="1"/>
              <a:t>information</a:t>
            </a:r>
            <a:r>
              <a:rPr lang="de-DE" dirty="0"/>
              <a:t> </a:t>
            </a:r>
            <a:r>
              <a:rPr lang="de-DE" dirty="0" err="1"/>
              <a:t>policy</a:t>
            </a:r>
            <a:r>
              <a:rPr lang="de-DE" dirty="0"/>
              <a:t> </a:t>
            </a:r>
            <a:r>
              <a:rPr lang="de-DE" dirty="0" err="1"/>
              <a:t>of</a:t>
            </a:r>
            <a:r>
              <a:rPr lang="de-DE" dirty="0"/>
              <a:t> </a:t>
            </a:r>
            <a:r>
              <a:rPr lang="de-DE" dirty="0" err="1"/>
              <a:t>the</a:t>
            </a:r>
            <a:r>
              <a:rPr lang="de-DE" dirty="0"/>
              <a:t> Chinese </a:t>
            </a:r>
            <a:r>
              <a:rPr lang="de-DE" dirty="0" err="1"/>
              <a:t>party</a:t>
            </a:r>
            <a:r>
              <a:rPr lang="de-DE" dirty="0"/>
              <a:t> </a:t>
            </a:r>
            <a:r>
              <a:rPr lang="de-DE" dirty="0" err="1"/>
              <a:t>media</a:t>
            </a:r>
            <a:r>
              <a:rPr lang="de-DE" dirty="0"/>
              <a:t> (King, Pan, &amp; Roberts, 2013)</a:t>
            </a:r>
          </a:p>
          <a:p>
            <a:pPr algn="l">
              <a:spcBef>
                <a:spcPts val="2800"/>
              </a:spcBef>
              <a:buSzPct val="100000"/>
              <a:defRPr sz="2800">
                <a:solidFill>
                  <a:srgbClr val="253957"/>
                </a:solidFill>
                <a:latin typeface="+mn-lt"/>
                <a:ea typeface="+mn-ea"/>
                <a:cs typeface="+mn-cs"/>
                <a:sym typeface="Arial Narrow"/>
              </a:defRPr>
            </a:pPr>
            <a:r>
              <a:rPr lang="de-DE" dirty="0" err="1"/>
              <a:t>However</a:t>
            </a:r>
            <a:r>
              <a:rPr lang="de-DE" dirty="0"/>
              <a:t>, a </a:t>
            </a:r>
            <a:r>
              <a:rPr lang="de-DE" dirty="0" err="1"/>
              <a:t>need</a:t>
            </a:r>
            <a:r>
              <a:rPr lang="de-DE" dirty="0"/>
              <a:t> </a:t>
            </a:r>
            <a:r>
              <a:rPr lang="de-DE" dirty="0" err="1"/>
              <a:t>for</a:t>
            </a:r>
            <a:r>
              <a:rPr lang="de-DE" dirty="0"/>
              <a:t> a </a:t>
            </a:r>
            <a:r>
              <a:rPr lang="de-DE" dirty="0" err="1"/>
              <a:t>detailed</a:t>
            </a:r>
            <a:r>
              <a:rPr lang="de-DE" dirty="0"/>
              <a:t> </a:t>
            </a:r>
            <a:r>
              <a:rPr lang="de-DE" dirty="0" err="1"/>
              <a:t>analysis</a:t>
            </a:r>
            <a:r>
              <a:rPr lang="de-DE" dirty="0"/>
              <a:t> </a:t>
            </a:r>
            <a:r>
              <a:rPr lang="de-DE" dirty="0" err="1"/>
              <a:t>of</a:t>
            </a:r>
            <a:r>
              <a:rPr lang="de-DE" dirty="0"/>
              <a:t>: </a:t>
            </a:r>
          </a:p>
          <a:p>
            <a:pPr marL="457200" indent="-457200" algn="l">
              <a:spcBef>
                <a:spcPts val="2800"/>
              </a:spcBef>
              <a:buSzPct val="100000"/>
              <a:buFont typeface="Wingdings" pitchFamily="2" charset="2"/>
              <a:buChar char="§"/>
              <a:defRPr sz="2800">
                <a:solidFill>
                  <a:srgbClr val="253957"/>
                </a:solidFill>
                <a:latin typeface="+mn-lt"/>
                <a:ea typeface="+mn-ea"/>
                <a:cs typeface="+mn-cs"/>
                <a:sym typeface="Arial Narrow"/>
              </a:defRPr>
            </a:pPr>
            <a:r>
              <a:rPr lang="de-DE" dirty="0" err="1"/>
              <a:t>how</a:t>
            </a:r>
            <a:r>
              <a:rPr lang="de-DE" dirty="0"/>
              <a:t> </a:t>
            </a:r>
            <a:r>
              <a:rPr lang="de-DE" dirty="0" err="1"/>
              <a:t>information</a:t>
            </a:r>
            <a:r>
              <a:rPr lang="de-DE" dirty="0"/>
              <a:t> </a:t>
            </a:r>
            <a:r>
              <a:rPr lang="de-DE" dirty="0" err="1"/>
              <a:t>is</a:t>
            </a:r>
            <a:r>
              <a:rPr lang="de-DE" dirty="0"/>
              <a:t> </a:t>
            </a:r>
            <a:r>
              <a:rPr lang="de-DE" dirty="0" err="1"/>
              <a:t>distributed</a:t>
            </a:r>
            <a:r>
              <a:rPr lang="de-DE" dirty="0"/>
              <a:t> in </a:t>
            </a:r>
            <a:r>
              <a:rPr lang="de-DE" dirty="0" err="1"/>
              <a:t>mainland</a:t>
            </a:r>
            <a:r>
              <a:rPr lang="de-DE" dirty="0"/>
              <a:t> China </a:t>
            </a:r>
            <a:r>
              <a:rPr lang="de-DE" dirty="0" err="1"/>
              <a:t>and</a:t>
            </a:r>
            <a:r>
              <a:rPr lang="de-DE" dirty="0"/>
              <a:t> </a:t>
            </a:r>
            <a:r>
              <a:rPr lang="de-DE" dirty="0" err="1"/>
              <a:t>the</a:t>
            </a:r>
            <a:r>
              <a:rPr lang="de-DE" dirty="0"/>
              <a:t> Hong Kong </a:t>
            </a:r>
            <a:r>
              <a:rPr lang="de-DE" dirty="0" err="1"/>
              <a:t>special</a:t>
            </a:r>
            <a:r>
              <a:rPr lang="de-DE" dirty="0"/>
              <a:t> administrative </a:t>
            </a:r>
            <a:r>
              <a:rPr lang="de-DE" dirty="0" err="1"/>
              <a:t>region</a:t>
            </a:r>
            <a:r>
              <a:rPr lang="de-DE" dirty="0"/>
              <a:t>;</a:t>
            </a:r>
          </a:p>
          <a:p>
            <a:pPr marL="457200" indent="-457200" algn="l">
              <a:spcBef>
                <a:spcPts val="2800"/>
              </a:spcBef>
              <a:buSzPct val="100000"/>
              <a:buFont typeface="Wingdings" pitchFamily="2" charset="2"/>
              <a:buChar char="§"/>
              <a:defRPr sz="2800">
                <a:solidFill>
                  <a:srgbClr val="253957"/>
                </a:solidFill>
                <a:latin typeface="+mn-lt"/>
                <a:ea typeface="+mn-ea"/>
                <a:cs typeface="+mn-cs"/>
                <a:sym typeface="Arial Narrow"/>
              </a:defRPr>
            </a:pPr>
            <a:r>
              <a:rPr lang="de-DE" dirty="0" err="1"/>
              <a:t>how</a:t>
            </a:r>
            <a:r>
              <a:rPr lang="de-DE" dirty="0"/>
              <a:t> </a:t>
            </a:r>
            <a:r>
              <a:rPr lang="de-DE" dirty="0" err="1"/>
              <a:t>local</a:t>
            </a:r>
            <a:r>
              <a:rPr lang="de-DE" dirty="0"/>
              <a:t> </a:t>
            </a:r>
            <a:r>
              <a:rPr lang="de-DE" dirty="0" err="1"/>
              <a:t>political</a:t>
            </a:r>
            <a:r>
              <a:rPr lang="de-DE" dirty="0"/>
              <a:t> </a:t>
            </a:r>
            <a:r>
              <a:rPr lang="de-DE" dirty="0" err="1"/>
              <a:t>crises</a:t>
            </a:r>
            <a:r>
              <a:rPr lang="de-DE" dirty="0"/>
              <a:t> </a:t>
            </a:r>
            <a:r>
              <a:rPr lang="de-DE" dirty="0" err="1"/>
              <a:t>are</a:t>
            </a:r>
            <a:r>
              <a:rPr lang="de-DE" dirty="0"/>
              <a:t> </a:t>
            </a:r>
            <a:r>
              <a:rPr lang="de-DE" dirty="0" err="1"/>
              <a:t>covered</a:t>
            </a:r>
            <a:r>
              <a:rPr lang="de-DE" dirty="0"/>
              <a:t> </a:t>
            </a:r>
            <a:r>
              <a:rPr lang="de-DE" dirty="0" err="1"/>
              <a:t>by</a:t>
            </a:r>
            <a:r>
              <a:rPr lang="de-DE" dirty="0"/>
              <a:t> traditional Chinese </a:t>
            </a:r>
            <a:r>
              <a:rPr lang="de-DE" dirty="0" err="1"/>
              <a:t>media</a:t>
            </a:r>
            <a:r>
              <a:rPr lang="de-DE" dirty="0"/>
              <a:t> </a:t>
            </a:r>
            <a:r>
              <a:rPr lang="de-DE" dirty="0" err="1"/>
              <a:t>and</a:t>
            </a:r>
            <a:r>
              <a:rPr lang="de-DE" dirty="0"/>
              <a:t> </a:t>
            </a:r>
            <a:r>
              <a:rPr lang="de-DE" dirty="0" err="1"/>
              <a:t>local</a:t>
            </a:r>
            <a:r>
              <a:rPr lang="de-DE" dirty="0"/>
              <a:t> Hong Kong </a:t>
            </a:r>
            <a:r>
              <a:rPr lang="de-DE" dirty="0" err="1"/>
              <a:t>newspapers</a:t>
            </a:r>
            <a:r>
              <a:rPr lang="de-DE" dirty="0"/>
              <a:t>.</a:t>
            </a:r>
          </a:p>
          <a:p>
            <a:pPr algn="l">
              <a:spcBef>
                <a:spcPts val="2800"/>
              </a:spcBef>
              <a:buSzPct val="100000"/>
              <a:defRPr sz="2800">
                <a:solidFill>
                  <a:srgbClr val="253957"/>
                </a:solidFill>
                <a:latin typeface="+mn-lt"/>
                <a:ea typeface="+mn-ea"/>
                <a:cs typeface="+mn-cs"/>
                <a:sym typeface="Arial Narrow"/>
              </a:defRPr>
            </a:pPr>
            <a:r>
              <a:rPr lang="de-DE" b="1" i="1" dirty="0" err="1"/>
              <a:t>With</a:t>
            </a:r>
            <a:r>
              <a:rPr lang="de-DE" b="1" i="1" dirty="0"/>
              <a:t> SNA </a:t>
            </a:r>
            <a:r>
              <a:rPr lang="de-DE" b="1" i="1" dirty="0" err="1"/>
              <a:t>we</a:t>
            </a:r>
            <a:r>
              <a:rPr lang="de-DE" b="1" i="1" dirty="0"/>
              <a:t> will </a:t>
            </a:r>
            <a:r>
              <a:rPr lang="de-DE" b="1" i="1" dirty="0" err="1"/>
              <a:t>be</a:t>
            </a:r>
            <a:r>
              <a:rPr lang="de-DE" b="1" i="1" dirty="0"/>
              <a:t> </a:t>
            </a:r>
            <a:r>
              <a:rPr lang="de-DE" b="1" i="1" dirty="0" err="1"/>
              <a:t>able</a:t>
            </a:r>
            <a:r>
              <a:rPr lang="de-DE" b="1" i="1" dirty="0"/>
              <a:t> </a:t>
            </a:r>
            <a:r>
              <a:rPr lang="de-DE" b="1" i="1" dirty="0" err="1"/>
              <a:t>to</a:t>
            </a:r>
            <a:r>
              <a:rPr lang="de-DE" b="1" i="1" dirty="0"/>
              <a:t>:</a:t>
            </a:r>
          </a:p>
          <a:p>
            <a:pPr marL="514350" indent="-514350" algn="l">
              <a:spcBef>
                <a:spcPts val="2800"/>
              </a:spcBef>
              <a:buSzPct val="100000"/>
              <a:buAutoNum type="arabicPeriod"/>
              <a:defRPr sz="2800">
                <a:solidFill>
                  <a:srgbClr val="253957"/>
                </a:solidFill>
                <a:latin typeface="+mn-lt"/>
                <a:ea typeface="+mn-ea"/>
                <a:cs typeface="+mn-cs"/>
                <a:sym typeface="Arial Narrow"/>
              </a:defRPr>
            </a:pPr>
            <a:r>
              <a:rPr lang="de-DE" dirty="0" err="1"/>
              <a:t>illustrate</a:t>
            </a:r>
            <a:r>
              <a:rPr lang="de-DE" dirty="0"/>
              <a:t> </a:t>
            </a:r>
            <a:r>
              <a:rPr lang="de-DE" dirty="0" err="1"/>
              <a:t>the</a:t>
            </a:r>
            <a:r>
              <a:rPr lang="de-DE" dirty="0"/>
              <a:t> </a:t>
            </a:r>
            <a:r>
              <a:rPr lang="de-DE" dirty="0" err="1"/>
              <a:t>features</a:t>
            </a:r>
            <a:r>
              <a:rPr lang="de-DE" dirty="0"/>
              <a:t> </a:t>
            </a:r>
            <a:r>
              <a:rPr lang="de-DE" dirty="0" err="1"/>
              <a:t>of</a:t>
            </a:r>
            <a:r>
              <a:rPr lang="de-DE" dirty="0"/>
              <a:t> </a:t>
            </a:r>
            <a:r>
              <a:rPr lang="de-DE" dirty="0" err="1"/>
              <a:t>information</a:t>
            </a:r>
            <a:r>
              <a:rPr lang="de-DE" dirty="0"/>
              <a:t> </a:t>
            </a:r>
            <a:r>
              <a:rPr lang="de-DE" dirty="0" err="1"/>
              <a:t>flows</a:t>
            </a:r>
            <a:r>
              <a:rPr lang="de-DE" dirty="0"/>
              <a:t> in China on </a:t>
            </a:r>
            <a:r>
              <a:rPr lang="de-DE" dirty="0" err="1"/>
              <a:t>the</a:t>
            </a:r>
            <a:r>
              <a:rPr lang="de-DE" dirty="0"/>
              <a:t> </a:t>
            </a:r>
            <a:r>
              <a:rPr lang="de-DE" dirty="0" err="1"/>
              <a:t>example</a:t>
            </a:r>
            <a:r>
              <a:rPr lang="de-DE" dirty="0"/>
              <a:t> </a:t>
            </a:r>
            <a:r>
              <a:rPr lang="de-DE" dirty="0" err="1"/>
              <a:t>of</a:t>
            </a:r>
            <a:r>
              <a:rPr lang="de-DE" dirty="0"/>
              <a:t> </a:t>
            </a:r>
            <a:r>
              <a:rPr lang="de-DE" dirty="0" err="1"/>
              <a:t>information</a:t>
            </a:r>
            <a:r>
              <a:rPr lang="de-DE" dirty="0"/>
              <a:t> </a:t>
            </a:r>
            <a:r>
              <a:rPr lang="de-DE" dirty="0" err="1"/>
              <a:t>dissemination</a:t>
            </a:r>
            <a:r>
              <a:rPr lang="de-DE" dirty="0"/>
              <a:t> </a:t>
            </a:r>
            <a:r>
              <a:rPr lang="de-DE" dirty="0" err="1"/>
              <a:t>about</a:t>
            </a:r>
            <a:r>
              <a:rPr lang="de-DE" dirty="0"/>
              <a:t> </a:t>
            </a:r>
            <a:r>
              <a:rPr lang="de-DE" dirty="0" err="1"/>
              <a:t>the</a:t>
            </a:r>
            <a:r>
              <a:rPr lang="de-DE" dirty="0"/>
              <a:t> Hong Kong </a:t>
            </a:r>
            <a:r>
              <a:rPr lang="de-DE" dirty="0" err="1"/>
              <a:t>protests</a:t>
            </a:r>
            <a:r>
              <a:rPr lang="de-DE" dirty="0"/>
              <a:t> in 2019;</a:t>
            </a:r>
          </a:p>
          <a:p>
            <a:pPr marL="514350" indent="-514350" algn="l">
              <a:spcBef>
                <a:spcPts val="2800"/>
              </a:spcBef>
              <a:buSzPct val="100000"/>
              <a:buAutoNum type="arabicPeriod"/>
              <a:defRPr sz="2800">
                <a:solidFill>
                  <a:srgbClr val="253957"/>
                </a:solidFill>
                <a:latin typeface="+mn-lt"/>
                <a:ea typeface="+mn-ea"/>
                <a:cs typeface="+mn-cs"/>
                <a:sym typeface="Arial Narrow"/>
              </a:defRPr>
            </a:pPr>
            <a:r>
              <a:rPr lang="de-DE" dirty="0" err="1"/>
              <a:t>draw</a:t>
            </a:r>
            <a:r>
              <a:rPr lang="de-DE" dirty="0"/>
              <a:t> </a:t>
            </a:r>
            <a:r>
              <a:rPr lang="de-DE" dirty="0" err="1"/>
              <a:t>conclusions</a:t>
            </a:r>
            <a:r>
              <a:rPr lang="de-DE" dirty="0"/>
              <a:t> </a:t>
            </a:r>
            <a:r>
              <a:rPr lang="de-DE" dirty="0" err="1"/>
              <a:t>about</a:t>
            </a:r>
            <a:r>
              <a:rPr lang="de-DE" dirty="0"/>
              <a:t> </a:t>
            </a:r>
            <a:r>
              <a:rPr lang="de-DE" dirty="0" err="1"/>
              <a:t>who</a:t>
            </a:r>
            <a:r>
              <a:rPr lang="de-DE" dirty="0"/>
              <a:t> </a:t>
            </a:r>
            <a:r>
              <a:rPr lang="de-DE" dirty="0" err="1"/>
              <a:t>sets</a:t>
            </a:r>
            <a:r>
              <a:rPr lang="de-DE" dirty="0"/>
              <a:t> </a:t>
            </a:r>
            <a:r>
              <a:rPr lang="de-DE" dirty="0" err="1"/>
              <a:t>the</a:t>
            </a:r>
            <a:r>
              <a:rPr lang="de-DE" dirty="0"/>
              <a:t> </a:t>
            </a:r>
            <a:r>
              <a:rPr lang="de-DE" dirty="0" err="1"/>
              <a:t>information</a:t>
            </a:r>
            <a:r>
              <a:rPr lang="de-DE" dirty="0"/>
              <a:t> </a:t>
            </a:r>
            <a:r>
              <a:rPr lang="de-DE" dirty="0" err="1"/>
              <a:t>agenda</a:t>
            </a:r>
            <a:r>
              <a:rPr lang="de-DE" dirty="0"/>
              <a:t> </a:t>
            </a:r>
            <a:r>
              <a:rPr lang="de-DE" dirty="0" err="1"/>
              <a:t>and</a:t>
            </a:r>
            <a:endParaRPr lang="de-DE" dirty="0"/>
          </a:p>
          <a:p>
            <a:pPr marL="514350" indent="-514350" algn="l">
              <a:spcBef>
                <a:spcPts val="2800"/>
              </a:spcBef>
              <a:buSzPct val="100000"/>
              <a:buAutoNum type="arabicPeriod"/>
              <a:defRPr sz="2800">
                <a:solidFill>
                  <a:srgbClr val="253957"/>
                </a:solidFill>
                <a:latin typeface="+mn-lt"/>
                <a:ea typeface="+mn-ea"/>
                <a:cs typeface="+mn-cs"/>
                <a:sym typeface="Arial Narrow"/>
              </a:defRPr>
            </a:pPr>
            <a:r>
              <a:rPr lang="de-DE" dirty="0" err="1"/>
              <a:t>how</a:t>
            </a:r>
            <a:r>
              <a:rPr lang="de-DE" dirty="0"/>
              <a:t> </a:t>
            </a:r>
            <a:r>
              <a:rPr lang="de-DE" dirty="0" err="1"/>
              <a:t>the</a:t>
            </a:r>
            <a:r>
              <a:rPr lang="de-DE" dirty="0"/>
              <a:t> Chinese </a:t>
            </a:r>
            <a:r>
              <a:rPr lang="de-DE" dirty="0" err="1"/>
              <a:t>and</a:t>
            </a:r>
            <a:r>
              <a:rPr lang="de-DE" dirty="0"/>
              <a:t> Hong Kong </a:t>
            </a:r>
            <a:r>
              <a:rPr lang="de-DE" dirty="0" err="1"/>
              <a:t>media</a:t>
            </a:r>
            <a:r>
              <a:rPr lang="de-DE" dirty="0"/>
              <a:t> </a:t>
            </a:r>
            <a:r>
              <a:rPr lang="de-DE" dirty="0" err="1"/>
              <a:t>are</a:t>
            </a:r>
            <a:r>
              <a:rPr lang="de-DE" dirty="0"/>
              <a:t> </a:t>
            </a:r>
            <a:r>
              <a:rPr lang="de-DE" dirty="0" err="1"/>
              <a:t>interconnected</a:t>
            </a:r>
            <a:r>
              <a:rPr lang="de-DE" dirty="0"/>
              <a:t> in </a:t>
            </a:r>
            <a:r>
              <a:rPr lang="de-DE" dirty="0" err="1"/>
              <a:t>the</a:t>
            </a:r>
            <a:r>
              <a:rPr lang="de-DE" dirty="0"/>
              <a:t> </a:t>
            </a:r>
            <a:r>
              <a:rPr lang="de-DE" dirty="0" err="1"/>
              <a:t>context</a:t>
            </a:r>
            <a:r>
              <a:rPr lang="de-DE" dirty="0"/>
              <a:t> </a:t>
            </a:r>
            <a:r>
              <a:rPr lang="de-DE" dirty="0" err="1"/>
              <a:t>of</a:t>
            </a:r>
            <a:r>
              <a:rPr lang="de-DE" dirty="0"/>
              <a:t> </a:t>
            </a:r>
            <a:r>
              <a:rPr lang="de-DE" dirty="0" err="1"/>
              <a:t>information</a:t>
            </a:r>
            <a:r>
              <a:rPr lang="de-DE" dirty="0"/>
              <a:t> </a:t>
            </a:r>
            <a:r>
              <a:rPr lang="de-DE" dirty="0" err="1"/>
              <a:t>policy</a:t>
            </a:r>
            <a:r>
              <a:rPr lang="de-DE" dirty="0"/>
              <a:t> in China.</a:t>
            </a:r>
          </a:p>
        </p:txBody>
      </p:sp>
      <p:sp>
        <p:nvSpPr>
          <p:cNvPr id="7" name="Очень крутой заголовок…">
            <a:extLst>
              <a:ext uri="{FF2B5EF4-FFF2-40B4-BE49-F238E27FC236}">
                <a16:creationId xmlns:a16="http://schemas.microsoft.com/office/drawing/2014/main" id="{B429078D-1098-EC48-BA1A-69057D20D265}"/>
              </a:ext>
            </a:extLst>
          </p:cNvPr>
          <p:cNvSpPr txBox="1"/>
          <p:nvPr/>
        </p:nvSpPr>
        <p:spPr>
          <a:xfrm>
            <a:off x="1115664" y="2665982"/>
            <a:ext cx="16073440"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panose="020B0606020202030204" pitchFamily="34" charset="0"/>
                <a:ea typeface="Arial Narrow" charset="0"/>
                <a:cs typeface="+mn-cs"/>
              </a:rPr>
              <a:t>1. INTRODUCTION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17810" y="5454342"/>
            <a:ext cx="21523142" cy="48426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L="457200" indent="-457200" algn="l">
              <a:spcBef>
                <a:spcPts val="2800"/>
              </a:spcBef>
              <a:buSzPct val="100000"/>
              <a:buFont typeface="Wingdings" pitchFamily="2" charset="2"/>
              <a:buChar char="§"/>
              <a:defRPr sz="2800">
                <a:solidFill>
                  <a:srgbClr val="253957"/>
                </a:solidFill>
                <a:latin typeface="+mn-lt"/>
                <a:ea typeface="+mn-ea"/>
                <a:cs typeface="+mn-cs"/>
                <a:sym typeface="Arial Narrow"/>
              </a:defRPr>
            </a:pPr>
            <a:r>
              <a:rPr lang="en-US" sz="3200" dirty="0"/>
              <a:t>  to identify the main features of the Chinese media information policy on the example of Hong Kong protests coverage in 2019.</a:t>
            </a:r>
          </a:p>
          <a:p>
            <a:pPr algn="l">
              <a:spcBef>
                <a:spcPts val="2800"/>
              </a:spcBef>
              <a:buSzPct val="100000"/>
              <a:defRPr sz="2800">
                <a:solidFill>
                  <a:srgbClr val="253957"/>
                </a:solidFill>
                <a:latin typeface="+mn-lt"/>
                <a:ea typeface="+mn-ea"/>
                <a:cs typeface="+mn-cs"/>
                <a:sym typeface="Arial Narrow"/>
              </a:defRPr>
            </a:pPr>
            <a:endParaRPr sz="3200" dirty="0"/>
          </a:p>
        </p:txBody>
      </p:sp>
      <p:sp>
        <p:nvSpPr>
          <p:cNvPr id="73"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ru-RU" sz="7000" b="1" dirty="0">
                <a:latin typeface="Arial Narrow" charset="0"/>
                <a:ea typeface="Arial Narrow" charset="0"/>
                <a:cs typeface="Arial Narrow" charset="0"/>
              </a:rPr>
              <a:t>1</a:t>
            </a:r>
            <a:r>
              <a:rPr lang="en-US" sz="7000" b="1" dirty="0">
                <a:latin typeface="Arial Narrow" charset="0"/>
                <a:ea typeface="Arial Narrow" charset="0"/>
                <a:cs typeface="Arial Narrow" charset="0"/>
              </a:rPr>
              <a:t>. Introduction</a:t>
            </a:r>
            <a:endParaRPr lang="en-US" sz="4200" dirty="0">
              <a:latin typeface="Arial Narrow" charset="0"/>
              <a:ea typeface="Arial Narrow" charset="0"/>
              <a:cs typeface="Arial Narrow" charset="0"/>
            </a:endParaRPr>
          </a:p>
        </p:txBody>
      </p:sp>
      <p:sp>
        <p:nvSpPr>
          <p:cNvPr id="74" name="Заголовок основного текста"/>
          <p:cNvSpPr txBox="1"/>
          <p:nvPr/>
        </p:nvSpPr>
        <p:spPr>
          <a:xfrm>
            <a:off x="1115664" y="4129399"/>
            <a:ext cx="20927434"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dirty="0"/>
              <a:t>The purpose of the study</a:t>
            </a:r>
          </a:p>
        </p:txBody>
      </p:sp>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10" name="Заголовок основного текста">
            <a:extLst>
              <a:ext uri="{FF2B5EF4-FFF2-40B4-BE49-F238E27FC236}">
                <a16:creationId xmlns:a16="http://schemas.microsoft.com/office/drawing/2014/main" id="{0981B412-1D14-0A4A-A4CF-A743A0C2A840}"/>
              </a:ext>
            </a:extLst>
          </p:cNvPr>
          <p:cNvSpPr txBox="1"/>
          <p:nvPr/>
        </p:nvSpPr>
        <p:spPr>
          <a:xfrm>
            <a:off x="1115664" y="5806279"/>
            <a:ext cx="20927434"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dirty="0"/>
              <a:t>Research tasks include:</a:t>
            </a:r>
          </a:p>
        </p:txBody>
      </p:sp>
      <p:sp>
        <p:nvSpPr>
          <p:cNvPr id="11"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E1E3D0D2-45A9-8940-8109-C93DF555A6EF}"/>
              </a:ext>
            </a:extLst>
          </p:cNvPr>
          <p:cNvSpPr txBox="1"/>
          <p:nvPr/>
        </p:nvSpPr>
        <p:spPr>
          <a:xfrm>
            <a:off x="817810" y="7430909"/>
            <a:ext cx="21523142" cy="48426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L="457200" indent="-457200" algn="l">
              <a:spcBef>
                <a:spcPts val="2800"/>
              </a:spcBef>
              <a:buSzPct val="100000"/>
              <a:buFont typeface="Wingdings" pitchFamily="2" charset="2"/>
              <a:buChar char="§"/>
              <a:defRPr sz="2800">
                <a:solidFill>
                  <a:srgbClr val="253957"/>
                </a:solidFill>
                <a:latin typeface="+mn-lt"/>
                <a:ea typeface="+mn-ea"/>
                <a:cs typeface="+mn-cs"/>
                <a:sym typeface="Arial Narrow"/>
              </a:defRPr>
            </a:pPr>
            <a:r>
              <a:rPr lang="en-US" sz="3200" dirty="0"/>
              <a:t>analyze how the information about the protests in Hong Kong is distributed in China through the media;</a:t>
            </a:r>
          </a:p>
          <a:p>
            <a:pPr marL="457200" indent="-457200" algn="l">
              <a:spcBef>
                <a:spcPts val="2800"/>
              </a:spcBef>
              <a:buSzPct val="100000"/>
              <a:buFont typeface="Wingdings" pitchFamily="2" charset="2"/>
              <a:buChar char="§"/>
              <a:defRPr sz="2800">
                <a:solidFill>
                  <a:srgbClr val="253957"/>
                </a:solidFill>
                <a:latin typeface="+mn-lt"/>
                <a:ea typeface="+mn-ea"/>
                <a:cs typeface="+mn-cs"/>
                <a:sym typeface="Arial Narrow"/>
              </a:defRPr>
            </a:pPr>
            <a:r>
              <a:rPr lang="en-US" sz="3200" dirty="0"/>
              <a:t>how can we best describe and analyze the network structure of the Chinese media resulting from the study;</a:t>
            </a:r>
          </a:p>
          <a:p>
            <a:pPr marL="457200" indent="-457200" algn="l">
              <a:spcBef>
                <a:spcPts val="2800"/>
              </a:spcBef>
              <a:buSzPct val="100000"/>
              <a:buFont typeface="Wingdings" pitchFamily="2" charset="2"/>
              <a:buChar char="§"/>
              <a:defRPr sz="2800">
                <a:solidFill>
                  <a:srgbClr val="253957"/>
                </a:solidFill>
                <a:latin typeface="+mn-lt"/>
                <a:ea typeface="+mn-ea"/>
                <a:cs typeface="+mn-cs"/>
                <a:sym typeface="Arial Narrow"/>
              </a:defRPr>
            </a:pPr>
            <a:r>
              <a:rPr lang="en-US" sz="3200" dirty="0"/>
              <a:t>develop the mapping of Chinese media information policy and information flows in general.</a:t>
            </a:r>
            <a:endParaRPr sz="3200"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16312" y="5024989"/>
            <a:ext cx="21523142" cy="48426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just">
              <a:spcBef>
                <a:spcPts val="2800"/>
              </a:spcBef>
              <a:buSzPct val="100000"/>
              <a:defRPr sz="2800">
                <a:solidFill>
                  <a:srgbClr val="253957"/>
                </a:solidFill>
                <a:latin typeface="+mn-lt"/>
                <a:ea typeface="+mn-ea"/>
                <a:cs typeface="+mn-cs"/>
                <a:sym typeface="Arial Narrow"/>
              </a:defRPr>
            </a:pPr>
            <a:r>
              <a:rPr lang="en-US" sz="3600" b="1" dirty="0"/>
              <a:t>RQ. </a:t>
            </a:r>
            <a:r>
              <a:rPr lang="en-US" sz="3600" dirty="0"/>
              <a:t>What actors (media) play a leading role in shaping China's information policy in the context of the Hong Kong protests? </a:t>
            </a:r>
          </a:p>
          <a:p>
            <a:pPr algn="just">
              <a:spcBef>
                <a:spcPts val="2800"/>
              </a:spcBef>
              <a:buSzPct val="100000"/>
              <a:defRPr sz="2800">
                <a:solidFill>
                  <a:srgbClr val="253957"/>
                </a:solidFill>
                <a:latin typeface="+mn-lt"/>
                <a:ea typeface="+mn-ea"/>
                <a:cs typeface="+mn-cs"/>
                <a:sym typeface="Arial Narrow"/>
              </a:defRPr>
            </a:pPr>
            <a:r>
              <a:rPr lang="en-US" sz="3600" b="1" dirty="0"/>
              <a:t>Additional RQ1</a:t>
            </a:r>
            <a:r>
              <a:rPr lang="en-US" sz="3600" dirty="0"/>
              <a:t>: What role do the pro-Hong Kong media play in China’s information space in the context of Hong Kong 2019 protests? </a:t>
            </a:r>
          </a:p>
          <a:p>
            <a:pPr algn="just">
              <a:spcBef>
                <a:spcPts val="2800"/>
              </a:spcBef>
              <a:buSzPct val="100000"/>
              <a:defRPr sz="2800">
                <a:solidFill>
                  <a:srgbClr val="253957"/>
                </a:solidFill>
                <a:latin typeface="+mn-lt"/>
                <a:ea typeface="+mn-ea"/>
                <a:cs typeface="+mn-cs"/>
                <a:sym typeface="Arial Narrow"/>
              </a:defRPr>
            </a:pPr>
            <a:r>
              <a:rPr lang="en-US" sz="3600" b="1" dirty="0"/>
              <a:t>Additional RQ2</a:t>
            </a:r>
            <a:r>
              <a:rPr lang="en-US" sz="3600" dirty="0"/>
              <a:t>. What is the structure of the relationship between pro-Beijing and pro-Hong Kong media in China? </a:t>
            </a:r>
          </a:p>
          <a:p>
            <a:pPr algn="l">
              <a:spcBef>
                <a:spcPts val="2800"/>
              </a:spcBef>
              <a:buSzPct val="100000"/>
              <a:defRPr sz="2800">
                <a:solidFill>
                  <a:srgbClr val="253957"/>
                </a:solidFill>
                <a:latin typeface="+mn-lt"/>
                <a:ea typeface="+mn-ea"/>
                <a:cs typeface="+mn-cs"/>
                <a:sym typeface="Arial Narrow"/>
              </a:defRPr>
            </a:pPr>
            <a:endParaRPr lang="en-US" sz="3600" dirty="0"/>
          </a:p>
        </p:txBody>
      </p:sp>
      <p:sp>
        <p:nvSpPr>
          <p:cNvPr id="73"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ru-RU" sz="7000" b="1" dirty="0">
                <a:latin typeface="Arial Narrow" charset="0"/>
                <a:ea typeface="Arial Narrow" charset="0"/>
                <a:cs typeface="Arial Narrow" charset="0"/>
              </a:rPr>
              <a:t>1</a:t>
            </a:r>
            <a:r>
              <a:rPr lang="en-US" sz="7000" b="1" dirty="0">
                <a:latin typeface="Arial Narrow" charset="0"/>
                <a:ea typeface="Arial Narrow" charset="0"/>
                <a:cs typeface="Arial Narrow" charset="0"/>
              </a:rPr>
              <a:t>. Introduction</a:t>
            </a:r>
            <a:endParaRPr lang="en-US" sz="4200" dirty="0">
              <a:latin typeface="Arial Narrow" charset="0"/>
              <a:ea typeface="Arial Narrow" charset="0"/>
              <a:cs typeface="Arial Narrow" charset="0"/>
            </a:endParaRPr>
          </a:p>
        </p:txBody>
      </p:sp>
      <p:sp>
        <p:nvSpPr>
          <p:cNvPr id="74" name="Заголовок основного текста"/>
          <p:cNvSpPr txBox="1"/>
          <p:nvPr/>
        </p:nvSpPr>
        <p:spPr>
          <a:xfrm>
            <a:off x="1165988" y="3610501"/>
            <a:ext cx="20927434"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dirty="0"/>
              <a:t>Research questions</a:t>
            </a:r>
          </a:p>
        </p:txBody>
      </p:sp>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12" name="Заголовок основного текста">
            <a:extLst>
              <a:ext uri="{FF2B5EF4-FFF2-40B4-BE49-F238E27FC236}">
                <a16:creationId xmlns:a16="http://schemas.microsoft.com/office/drawing/2014/main" id="{98498B05-9862-DD46-9309-4847C3395846}"/>
              </a:ext>
            </a:extLst>
          </p:cNvPr>
          <p:cNvSpPr txBox="1"/>
          <p:nvPr/>
        </p:nvSpPr>
        <p:spPr>
          <a:xfrm>
            <a:off x="1211199" y="7707518"/>
            <a:ext cx="10418506"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dirty="0"/>
              <a:t>Research hypotheses:</a:t>
            </a:r>
          </a:p>
        </p:txBody>
      </p:sp>
      <p:sp>
        <p:nvSpPr>
          <p:cNvPr id="1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C43C1DB9-E3E2-D143-AC7C-498BFFF8363F}"/>
              </a:ext>
            </a:extLst>
          </p:cNvPr>
          <p:cNvSpPr txBox="1"/>
          <p:nvPr/>
        </p:nvSpPr>
        <p:spPr>
          <a:xfrm>
            <a:off x="1216312" y="9032461"/>
            <a:ext cx="21523142" cy="48426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just">
              <a:spcBef>
                <a:spcPts val="2800"/>
              </a:spcBef>
              <a:buSzPct val="100000"/>
              <a:defRPr sz="2800">
                <a:solidFill>
                  <a:srgbClr val="253957"/>
                </a:solidFill>
                <a:latin typeface="+mn-lt"/>
                <a:ea typeface="+mn-ea"/>
                <a:cs typeface="+mn-cs"/>
                <a:sym typeface="Arial Narrow"/>
              </a:defRPr>
            </a:pPr>
            <a:r>
              <a:rPr lang="en-US" sz="3600" b="1" dirty="0"/>
              <a:t>H1. </a:t>
            </a:r>
            <a:r>
              <a:rPr lang="en-US" sz="3600" dirty="0"/>
              <a:t>Pro-Beijing media are the most cited ones in the context of the Hong Kong protests and, therefore, have the greatest influence on shaping the information agenda in China in the context of resolving the regional crisis. </a:t>
            </a:r>
          </a:p>
          <a:p>
            <a:pPr algn="just">
              <a:spcBef>
                <a:spcPts val="2800"/>
              </a:spcBef>
              <a:buSzPct val="100000"/>
              <a:defRPr sz="2800">
                <a:solidFill>
                  <a:srgbClr val="253957"/>
                </a:solidFill>
                <a:latin typeface="+mn-lt"/>
                <a:ea typeface="+mn-ea"/>
                <a:cs typeface="+mn-cs"/>
                <a:sym typeface="Arial Narrow"/>
              </a:defRPr>
            </a:pPr>
            <a:r>
              <a:rPr lang="en-US" sz="3600" b="1" dirty="0"/>
              <a:t>H2</a:t>
            </a:r>
            <a:r>
              <a:rPr lang="en-US" sz="3600" dirty="0"/>
              <a:t>. The media network structure illustrates the strong polarization of pro-Beijing and pro-Hong Kong actors in China's information space. </a:t>
            </a:r>
          </a:p>
          <a:p>
            <a:pPr algn="just">
              <a:spcBef>
                <a:spcPts val="2800"/>
              </a:spcBef>
              <a:buSzPct val="100000"/>
              <a:defRPr sz="2800">
                <a:solidFill>
                  <a:srgbClr val="253957"/>
                </a:solidFill>
                <a:latin typeface="+mn-lt"/>
                <a:ea typeface="+mn-ea"/>
                <a:cs typeface="+mn-cs"/>
                <a:sym typeface="Arial Narrow"/>
              </a:defRPr>
            </a:pPr>
            <a:r>
              <a:rPr lang="en-US" sz="3600" b="1" dirty="0"/>
              <a:t>H3</a:t>
            </a:r>
            <a:r>
              <a:rPr lang="en-US" sz="3600" dirty="0"/>
              <a:t>. The main newspaper of the Chinese Communist Party People's Daily acts as an information hub (in terms of betweenness centrality and closeness centrality) in the network of Chinese media. </a:t>
            </a:r>
          </a:p>
          <a:p>
            <a:pPr algn="l">
              <a:spcBef>
                <a:spcPts val="2800"/>
              </a:spcBef>
              <a:buSzPct val="100000"/>
              <a:defRPr sz="2800">
                <a:solidFill>
                  <a:srgbClr val="253957"/>
                </a:solidFill>
                <a:latin typeface="+mn-lt"/>
                <a:ea typeface="+mn-ea"/>
                <a:cs typeface="+mn-cs"/>
                <a:sym typeface="Arial Narrow"/>
              </a:defRPr>
            </a:pPr>
            <a:endParaRPr lang="en-US" sz="3600" dirty="0"/>
          </a:p>
          <a:p>
            <a:pPr algn="l">
              <a:spcBef>
                <a:spcPts val="2800"/>
              </a:spcBef>
              <a:buSzPct val="100000"/>
              <a:defRPr sz="2800">
                <a:solidFill>
                  <a:srgbClr val="253957"/>
                </a:solidFill>
                <a:latin typeface="+mn-lt"/>
                <a:ea typeface="+mn-ea"/>
                <a:cs typeface="+mn-cs"/>
                <a:sym typeface="Arial Narrow"/>
              </a:defRPr>
            </a:pPr>
            <a:endParaRPr sz="3200" dirty="0"/>
          </a:p>
        </p:txBody>
      </p:sp>
    </p:spTree>
    <p:extLst>
      <p:ext uri="{BB962C8B-B14F-4D97-AF65-F5344CB8AC3E}">
        <p14:creationId xmlns:p14="http://schemas.microsoft.com/office/powerpoint/2010/main" val="133490020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A989F18D-F890-ED4E-934C-800C0F5F758B}"/>
              </a:ext>
            </a:extLst>
          </p:cNvPr>
          <p:cNvSpPr txBox="1"/>
          <p:nvPr/>
        </p:nvSpPr>
        <p:spPr>
          <a:xfrm>
            <a:off x="1201065" y="6285950"/>
            <a:ext cx="21859657" cy="48426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de-DE" sz="3200" i="1" dirty="0">
                <a:sym typeface="Arial Narrow"/>
              </a:rPr>
              <a:t>«Information </a:t>
            </a:r>
            <a:r>
              <a:rPr lang="de-DE" sz="3200" i="1" dirty="0" err="1">
                <a:sym typeface="Arial Narrow"/>
              </a:rPr>
              <a:t>policy</a:t>
            </a:r>
            <a:r>
              <a:rPr lang="de-DE" sz="3200" i="1" dirty="0">
                <a:sym typeface="Arial Narrow"/>
              </a:rPr>
              <a:t> </a:t>
            </a:r>
            <a:r>
              <a:rPr lang="de-DE" sz="3200" i="1" dirty="0" err="1">
                <a:sym typeface="Arial Narrow"/>
              </a:rPr>
              <a:t>is</a:t>
            </a:r>
            <a:r>
              <a:rPr lang="de-DE" sz="3200" i="1" dirty="0">
                <a:sym typeface="Arial Narrow"/>
              </a:rPr>
              <a:t> </a:t>
            </a:r>
            <a:r>
              <a:rPr lang="de-DE" sz="3200" i="1" dirty="0" err="1">
                <a:sym typeface="Arial Narrow"/>
              </a:rPr>
              <a:t>comprised</a:t>
            </a:r>
            <a:r>
              <a:rPr lang="de-DE" sz="3200" i="1" dirty="0">
                <a:sym typeface="Arial Narrow"/>
              </a:rPr>
              <a:t> </a:t>
            </a:r>
            <a:r>
              <a:rPr lang="de-DE" sz="3200" i="1" dirty="0" err="1">
                <a:sym typeface="Arial Narrow"/>
              </a:rPr>
              <a:t>of</a:t>
            </a:r>
            <a:r>
              <a:rPr lang="de-DE" sz="3200" i="1" dirty="0">
                <a:sym typeface="Arial Narrow"/>
              </a:rPr>
              <a:t> </a:t>
            </a:r>
            <a:r>
              <a:rPr lang="de-DE" sz="3200" i="1" dirty="0" err="1">
                <a:sym typeface="Arial Narrow"/>
              </a:rPr>
              <a:t>laws</a:t>
            </a:r>
            <a:r>
              <a:rPr lang="de-DE" sz="3200" i="1" dirty="0">
                <a:sym typeface="Arial Narrow"/>
              </a:rPr>
              <a:t>, </a:t>
            </a:r>
            <a:r>
              <a:rPr lang="de-DE" sz="3200" i="1" dirty="0" err="1">
                <a:sym typeface="Arial Narrow"/>
              </a:rPr>
              <a:t>regulations</a:t>
            </a:r>
            <a:r>
              <a:rPr lang="de-DE" sz="3200" i="1" dirty="0">
                <a:sym typeface="Arial Narrow"/>
              </a:rPr>
              <a:t>, </a:t>
            </a:r>
            <a:r>
              <a:rPr lang="de-DE" sz="3200" i="1" dirty="0" err="1">
                <a:sym typeface="Arial Narrow"/>
              </a:rPr>
              <a:t>and</a:t>
            </a:r>
            <a:r>
              <a:rPr lang="de-DE" sz="3200" i="1" dirty="0">
                <a:sym typeface="Arial Narrow"/>
              </a:rPr>
              <a:t> </a:t>
            </a:r>
            <a:r>
              <a:rPr lang="de-DE" sz="3200" i="1" dirty="0" err="1">
                <a:sym typeface="Arial Narrow"/>
              </a:rPr>
              <a:t>doctrinal</a:t>
            </a:r>
            <a:r>
              <a:rPr lang="de-DE" sz="3200" i="1" dirty="0">
                <a:sym typeface="Arial Narrow"/>
              </a:rPr>
              <a:t> </a:t>
            </a:r>
            <a:r>
              <a:rPr lang="de-DE" sz="3200" i="1" dirty="0" err="1">
                <a:sym typeface="Arial Narrow"/>
              </a:rPr>
              <a:t>positions</a:t>
            </a:r>
            <a:r>
              <a:rPr lang="de-DE" sz="3200" i="1" dirty="0">
                <a:sym typeface="Arial Narrow"/>
              </a:rPr>
              <a:t> – </a:t>
            </a:r>
            <a:r>
              <a:rPr lang="de-DE" sz="3200" i="1" dirty="0" err="1">
                <a:sym typeface="Arial Narrow"/>
              </a:rPr>
              <a:t>and</a:t>
            </a:r>
            <a:r>
              <a:rPr lang="de-DE" sz="3200" i="1" dirty="0">
                <a:sym typeface="Arial Narrow"/>
              </a:rPr>
              <a:t> </a:t>
            </a:r>
            <a:r>
              <a:rPr lang="de-DE" sz="3200" i="1" dirty="0" err="1">
                <a:sym typeface="Arial Narrow"/>
              </a:rPr>
              <a:t>other</a:t>
            </a:r>
            <a:r>
              <a:rPr lang="de-DE" sz="3200" i="1" dirty="0">
                <a:sym typeface="Arial Narrow"/>
              </a:rPr>
              <a:t> </a:t>
            </a:r>
            <a:r>
              <a:rPr lang="de-DE" sz="3200" i="1" dirty="0" err="1">
                <a:sym typeface="Arial Narrow"/>
              </a:rPr>
              <a:t>decision</a:t>
            </a:r>
            <a:r>
              <a:rPr lang="de-DE" sz="3200" i="1" dirty="0">
                <a:sym typeface="Arial Narrow"/>
              </a:rPr>
              <a:t> </a:t>
            </a:r>
            <a:r>
              <a:rPr lang="de-DE" sz="3200" i="1" dirty="0" err="1">
                <a:sym typeface="Arial Narrow"/>
              </a:rPr>
              <a:t>making</a:t>
            </a:r>
            <a:r>
              <a:rPr lang="de-DE" sz="3200" i="1" dirty="0">
                <a:sym typeface="Arial Narrow"/>
              </a:rPr>
              <a:t> </a:t>
            </a:r>
            <a:r>
              <a:rPr lang="de-DE" sz="3200" i="1" dirty="0" err="1">
                <a:sym typeface="Arial Narrow"/>
              </a:rPr>
              <a:t>and</a:t>
            </a:r>
            <a:r>
              <a:rPr lang="de-DE" sz="3200" i="1" dirty="0">
                <a:sym typeface="Arial Narrow"/>
              </a:rPr>
              <a:t> </a:t>
            </a:r>
            <a:r>
              <a:rPr lang="de-DE" sz="3200" i="1" dirty="0" err="1">
                <a:sym typeface="Arial Narrow"/>
              </a:rPr>
              <a:t>practices</a:t>
            </a:r>
            <a:r>
              <a:rPr lang="de-DE" sz="3200" i="1" dirty="0">
                <a:sym typeface="Arial Narrow"/>
              </a:rPr>
              <a:t> </a:t>
            </a:r>
            <a:r>
              <a:rPr lang="de-DE" sz="3200" i="1" dirty="0" err="1">
                <a:sym typeface="Arial Narrow"/>
              </a:rPr>
              <a:t>with</a:t>
            </a:r>
            <a:r>
              <a:rPr lang="de-DE" sz="3200" i="1" dirty="0">
                <a:sym typeface="Arial Narrow"/>
              </a:rPr>
              <a:t> </a:t>
            </a:r>
            <a:r>
              <a:rPr lang="de-DE" sz="3200" i="1" dirty="0" err="1">
                <a:sym typeface="Arial Narrow"/>
              </a:rPr>
              <a:t>society-wide</a:t>
            </a:r>
            <a:r>
              <a:rPr lang="de-DE" sz="3200" i="1" dirty="0">
                <a:sym typeface="Arial Narrow"/>
              </a:rPr>
              <a:t> </a:t>
            </a:r>
            <a:r>
              <a:rPr lang="de-DE" sz="3200" i="1" dirty="0" err="1">
                <a:sym typeface="Arial Narrow"/>
              </a:rPr>
              <a:t>constitutive</a:t>
            </a:r>
            <a:r>
              <a:rPr lang="de-DE" sz="3200" i="1" dirty="0">
                <a:sym typeface="Arial Narrow"/>
              </a:rPr>
              <a:t> </a:t>
            </a:r>
            <a:r>
              <a:rPr lang="de-DE" sz="3200" i="1" dirty="0" err="1">
                <a:sym typeface="Arial Narrow"/>
              </a:rPr>
              <a:t>effects</a:t>
            </a:r>
            <a:r>
              <a:rPr lang="de-DE" sz="3200" i="1" dirty="0">
                <a:sym typeface="Arial Narrow"/>
              </a:rPr>
              <a:t> – </a:t>
            </a:r>
            <a:r>
              <a:rPr lang="de-DE" sz="3200" i="1" dirty="0" err="1">
                <a:sym typeface="Arial Narrow"/>
              </a:rPr>
              <a:t>involving</a:t>
            </a:r>
            <a:r>
              <a:rPr lang="de-DE" sz="3200" i="1" dirty="0">
                <a:sym typeface="Arial Narrow"/>
              </a:rPr>
              <a:t> </a:t>
            </a:r>
            <a:r>
              <a:rPr lang="de-DE" sz="3200" i="1" dirty="0" err="1">
                <a:sym typeface="Arial Narrow"/>
              </a:rPr>
              <a:t>information</a:t>
            </a:r>
            <a:r>
              <a:rPr lang="de-DE" sz="3200" i="1" dirty="0">
                <a:sym typeface="Arial Narrow"/>
              </a:rPr>
              <a:t> </a:t>
            </a:r>
            <a:r>
              <a:rPr lang="de-DE" sz="3200" i="1" dirty="0" err="1">
                <a:sym typeface="Arial Narrow"/>
              </a:rPr>
              <a:t>creation</a:t>
            </a:r>
            <a:r>
              <a:rPr lang="de-DE" sz="3200" i="1" dirty="0">
                <a:sym typeface="Arial Narrow"/>
              </a:rPr>
              <a:t>, </a:t>
            </a:r>
            <a:r>
              <a:rPr lang="de-DE" sz="3200" i="1" dirty="0" err="1">
                <a:sym typeface="Arial Narrow"/>
              </a:rPr>
              <a:t>processing</a:t>
            </a:r>
            <a:r>
              <a:rPr lang="de-DE" sz="3200" i="1" dirty="0">
                <a:sym typeface="Arial Narrow"/>
              </a:rPr>
              <a:t>, </a:t>
            </a:r>
            <a:r>
              <a:rPr lang="de-DE" sz="3200" i="1" dirty="0" err="1">
                <a:sym typeface="Arial Narrow"/>
              </a:rPr>
              <a:t>flows</a:t>
            </a:r>
            <a:r>
              <a:rPr lang="de-DE" sz="3200" i="1" dirty="0">
                <a:sym typeface="Arial Narrow"/>
              </a:rPr>
              <a:t>, </a:t>
            </a:r>
            <a:r>
              <a:rPr lang="de-DE" sz="3200" i="1" dirty="0" err="1">
                <a:sym typeface="Arial Narrow"/>
              </a:rPr>
              <a:t>access</a:t>
            </a:r>
            <a:r>
              <a:rPr lang="de-DE" sz="3200" i="1" dirty="0">
                <a:sym typeface="Arial Narrow"/>
              </a:rPr>
              <a:t> </a:t>
            </a:r>
            <a:r>
              <a:rPr lang="de-DE" sz="3200" i="1" dirty="0" err="1">
                <a:sym typeface="Arial Narrow"/>
              </a:rPr>
              <a:t>and</a:t>
            </a:r>
            <a:r>
              <a:rPr lang="de-DE" sz="3200" i="1" dirty="0">
                <a:sym typeface="Arial Narrow"/>
              </a:rPr>
              <a:t> </a:t>
            </a:r>
            <a:r>
              <a:rPr lang="de-DE" sz="3200" i="1" dirty="0" err="1">
                <a:sym typeface="Arial Narrow"/>
              </a:rPr>
              <a:t>use</a:t>
            </a:r>
            <a:r>
              <a:rPr lang="de-DE" sz="3200" i="1" dirty="0">
                <a:sym typeface="Arial Narrow"/>
              </a:rPr>
              <a:t>» (Brahman, 2011)</a:t>
            </a:r>
            <a:endParaRPr sz="3200" i="1" dirty="0"/>
          </a:p>
        </p:txBody>
      </p:sp>
      <p:sp>
        <p:nvSpPr>
          <p:cNvPr id="1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14BC78E6-0F4A-EE41-B7D7-4F30C267D692}"/>
              </a:ext>
            </a:extLst>
          </p:cNvPr>
          <p:cNvSpPr txBox="1"/>
          <p:nvPr/>
        </p:nvSpPr>
        <p:spPr>
          <a:xfrm>
            <a:off x="1211199" y="8252853"/>
            <a:ext cx="21523142" cy="48426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L="457200" indent="-457200" algn="just">
              <a:spcBef>
                <a:spcPts val="2800"/>
              </a:spcBef>
              <a:buSzPct val="100000"/>
              <a:buFont typeface="Wingdings" pitchFamily="2" charset="2"/>
              <a:buChar char="§"/>
              <a:defRPr sz="2800">
                <a:solidFill>
                  <a:srgbClr val="253957"/>
                </a:solidFill>
                <a:latin typeface="+mn-lt"/>
                <a:ea typeface="+mn-ea"/>
                <a:cs typeface="+mn-cs"/>
                <a:sym typeface="Arial Narrow"/>
              </a:defRPr>
            </a:pPr>
            <a:r>
              <a:rPr lang="en-US" sz="3200" dirty="0"/>
              <a:t>Close linkage of information policy to the political activity intensified in the course of the development of new communication technologies and the emergence of new actors in information policy (Jaeger, 2007; </a:t>
            </a:r>
            <a:r>
              <a:rPr lang="en-US" sz="3200" dirty="0" err="1"/>
              <a:t>Bimber</a:t>
            </a:r>
            <a:r>
              <a:rPr lang="en-US" sz="3200" dirty="0"/>
              <a:t>, 2003).</a:t>
            </a:r>
          </a:p>
          <a:p>
            <a:pPr marL="457200" indent="-457200" algn="just">
              <a:spcBef>
                <a:spcPts val="2800"/>
              </a:spcBef>
              <a:buSzPct val="100000"/>
              <a:buFont typeface="Wingdings" pitchFamily="2" charset="2"/>
              <a:buChar char="§"/>
              <a:defRPr sz="2800">
                <a:solidFill>
                  <a:srgbClr val="253957"/>
                </a:solidFill>
                <a:latin typeface="+mn-lt"/>
                <a:ea typeface="+mn-ea"/>
                <a:cs typeface="+mn-cs"/>
                <a:sym typeface="Arial Narrow"/>
              </a:defRPr>
            </a:pPr>
            <a:r>
              <a:rPr lang="en-US" sz="3200" dirty="0"/>
              <a:t>a potentially democratic online environment space began is regulated in a number of countries, including China, through information control and censorship (</a:t>
            </a:r>
            <a:r>
              <a:rPr lang="de-DE" sz="2800" dirty="0">
                <a:sym typeface="Arial Narrow"/>
              </a:rPr>
              <a:t>King, Pan, &amp; Roberts, 2013; </a:t>
            </a:r>
            <a:r>
              <a:rPr lang="de-DE" sz="2800" dirty="0" err="1">
                <a:sym typeface="Arial Narrow"/>
              </a:rPr>
              <a:t>Unver</a:t>
            </a:r>
            <a:r>
              <a:rPr lang="de-DE" sz="2800" dirty="0">
                <a:sym typeface="Arial Narrow"/>
              </a:rPr>
              <a:t>, 2017; </a:t>
            </a:r>
            <a:r>
              <a:rPr lang="de-DE" sz="2800" dirty="0" err="1">
                <a:sym typeface="Arial Narrow"/>
              </a:rPr>
              <a:t>Hassard</a:t>
            </a:r>
            <a:r>
              <a:rPr lang="de-DE" sz="2800" dirty="0">
                <a:sym typeface="Arial Narrow"/>
              </a:rPr>
              <a:t> et al., 2007)</a:t>
            </a:r>
            <a:r>
              <a:rPr lang="en-US" sz="3200" dirty="0">
                <a:sym typeface="Arial Narrow"/>
              </a:rPr>
              <a:t>.</a:t>
            </a:r>
            <a:endParaRPr lang="en-US" sz="3200" dirty="0"/>
          </a:p>
          <a:p>
            <a:pPr marL="457200" indent="-457200" algn="just">
              <a:spcBef>
                <a:spcPts val="2800"/>
              </a:spcBef>
              <a:buSzPct val="100000"/>
              <a:buFont typeface="Wingdings" pitchFamily="2" charset="2"/>
              <a:buChar char="§"/>
              <a:defRPr sz="2800">
                <a:solidFill>
                  <a:srgbClr val="253957"/>
                </a:solidFill>
                <a:latin typeface="+mn-lt"/>
                <a:ea typeface="+mn-ea"/>
                <a:cs typeface="+mn-cs"/>
                <a:sym typeface="Arial Narrow"/>
              </a:defRPr>
            </a:pPr>
            <a:r>
              <a:rPr lang="en-US" sz="3200" dirty="0"/>
              <a:t>However, China is not homogeneous in political governance due to the relative political autonomy of Hong Kong and other autonomous regions of Taiwan and Macau – as a result, we assume that the information policy of the center will differ from the information flows on the “periphery”, that is, in the Hong Kong.</a:t>
            </a:r>
            <a:endParaRPr sz="3200" dirty="0"/>
          </a:p>
        </p:txBody>
      </p:sp>
      <p:sp>
        <p:nvSpPr>
          <p:cNvPr id="14" name="Очень крутой заголовок…">
            <a:extLst>
              <a:ext uri="{FF2B5EF4-FFF2-40B4-BE49-F238E27FC236}">
                <a16:creationId xmlns:a16="http://schemas.microsoft.com/office/drawing/2014/main" id="{C6062B62-4B12-D54F-98B7-4A9F942AD593}"/>
              </a:ext>
            </a:extLst>
          </p:cNvPr>
          <p:cNvSpPr txBox="1"/>
          <p:nvPr/>
        </p:nvSpPr>
        <p:spPr>
          <a:xfrm>
            <a:off x="1201065" y="2714530"/>
            <a:ext cx="21506374"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de-DE" sz="7000" b="1" dirty="0">
                <a:latin typeface="Arial Narrow" charset="0"/>
                <a:ea typeface="Arial Narrow" charset="0"/>
                <a:cs typeface="Arial Narrow" charset="0"/>
              </a:rPr>
              <a:t>2. </a:t>
            </a:r>
            <a:r>
              <a:rPr lang="de-DE" sz="7000" b="1" dirty="0" err="1">
                <a:latin typeface="Arial Narrow" charset="0"/>
                <a:ea typeface="Arial Narrow" charset="0"/>
                <a:cs typeface="Arial Narrow" charset="0"/>
              </a:rPr>
              <a:t>Theoretical</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foundations</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of</a:t>
            </a:r>
            <a:r>
              <a:rPr lang="de-DE" sz="7000" b="1" dirty="0">
                <a:latin typeface="Arial Narrow" charset="0"/>
                <a:ea typeface="Arial Narrow" charset="0"/>
                <a:cs typeface="Arial Narrow" charset="0"/>
              </a:rPr>
              <a:t> modern </a:t>
            </a:r>
            <a:r>
              <a:rPr lang="de-DE" sz="7000" b="1" dirty="0" err="1">
                <a:latin typeface="Arial Narrow" charset="0"/>
                <a:ea typeface="Arial Narrow" charset="0"/>
                <a:cs typeface="Arial Narrow" charset="0"/>
              </a:rPr>
              <a:t>China‘s</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information</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space</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analysis</a:t>
            </a:r>
            <a:endParaRPr lang="ru-RU" sz="7000" b="1" dirty="0">
              <a:latin typeface="Arial Narrow" charset="0"/>
              <a:ea typeface="Arial Narrow" charset="0"/>
              <a:cs typeface="Arial Narrow" charset="0"/>
            </a:endParaRPr>
          </a:p>
          <a:p>
            <a:pPr algn="l">
              <a:defRPr sz="5000" b="1" cap="all">
                <a:solidFill>
                  <a:srgbClr val="253957"/>
                </a:solidFill>
                <a:latin typeface="+mn-lt"/>
                <a:ea typeface="+mn-ea"/>
                <a:cs typeface="+mn-cs"/>
                <a:sym typeface="Arial Narrow"/>
              </a:defRPr>
            </a:pPr>
            <a:r>
              <a:rPr lang="de-DE" sz="4000" b="1" dirty="0">
                <a:latin typeface="Arial Narrow" charset="0"/>
                <a:ea typeface="Arial Narrow" charset="0"/>
                <a:cs typeface="Arial Narrow" charset="0"/>
              </a:rPr>
              <a:t>2.1. Information </a:t>
            </a:r>
            <a:r>
              <a:rPr lang="de-DE" sz="4000" b="1" dirty="0" err="1">
                <a:latin typeface="Arial Narrow" charset="0"/>
                <a:ea typeface="Arial Narrow" charset="0"/>
                <a:cs typeface="Arial Narrow" charset="0"/>
              </a:rPr>
              <a:t>policy</a:t>
            </a:r>
            <a:r>
              <a:rPr lang="de-DE" sz="4000" b="1" dirty="0">
                <a:latin typeface="Arial Narrow" charset="0"/>
                <a:ea typeface="Arial Narrow" charset="0"/>
                <a:cs typeface="Arial Narrow" charset="0"/>
              </a:rPr>
              <a:t> </a:t>
            </a:r>
            <a:r>
              <a:rPr lang="de-DE" sz="4000" b="1" dirty="0" err="1">
                <a:latin typeface="Arial Narrow" charset="0"/>
                <a:ea typeface="Arial Narrow" charset="0"/>
                <a:cs typeface="Arial Narrow" charset="0"/>
              </a:rPr>
              <a:t>conceptualization</a:t>
            </a:r>
            <a:endParaRPr lang="de-DE" sz="4000" b="1" dirty="0">
              <a:latin typeface="Arial Narrow" charset="0"/>
              <a:ea typeface="Arial Narrow" charset="0"/>
              <a:cs typeface="Arial Narrow" charset="0"/>
            </a:endParaRPr>
          </a:p>
          <a:p>
            <a:pPr algn="l">
              <a:defRPr sz="5000" b="1" cap="all">
                <a:solidFill>
                  <a:srgbClr val="253957"/>
                </a:solidFill>
                <a:latin typeface="+mn-lt"/>
                <a:ea typeface="+mn-ea"/>
                <a:cs typeface="+mn-cs"/>
                <a:sym typeface="Arial Narrow"/>
              </a:defRPr>
            </a:pPr>
            <a:endParaRPr lang="ru-RU" sz="7000" b="1" dirty="0">
              <a:latin typeface="Arial Narrow" charset="0"/>
              <a:ea typeface="Arial Narrow" charset="0"/>
              <a:cs typeface="Arial Narrow" charset="0"/>
            </a:endParaRPr>
          </a:p>
          <a:p>
            <a:pPr algn="l">
              <a:defRPr sz="5000" b="1" cap="all">
                <a:solidFill>
                  <a:srgbClr val="253957"/>
                </a:solidFill>
                <a:latin typeface="+mn-lt"/>
                <a:ea typeface="+mn-ea"/>
                <a:cs typeface="+mn-cs"/>
                <a:sym typeface="Arial Narrow"/>
              </a:defRPr>
            </a:pPr>
            <a:endParaRPr lang="de-DE" sz="7000" b="1" dirty="0">
              <a:latin typeface="Arial Narrow" charset="0"/>
              <a:ea typeface="Arial Narrow" charset="0"/>
              <a:cs typeface="Arial Narrow" charset="0"/>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A989F18D-F890-ED4E-934C-800C0F5F758B}"/>
              </a:ext>
            </a:extLst>
          </p:cNvPr>
          <p:cNvSpPr txBox="1"/>
          <p:nvPr/>
        </p:nvSpPr>
        <p:spPr>
          <a:xfrm>
            <a:off x="1211199" y="6116765"/>
            <a:ext cx="23182935" cy="23132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just">
              <a:spcBef>
                <a:spcPts val="2800"/>
              </a:spcBef>
              <a:buSzPct val="100000"/>
              <a:defRPr sz="2800">
                <a:solidFill>
                  <a:srgbClr val="253957"/>
                </a:solidFill>
                <a:latin typeface="+mn-lt"/>
                <a:ea typeface="+mn-ea"/>
                <a:cs typeface="+mn-cs"/>
                <a:sym typeface="Arial Narrow"/>
              </a:defRPr>
            </a:pPr>
            <a:r>
              <a:rPr lang="en-US" sz="4400" dirty="0"/>
              <a:t> </a:t>
            </a:r>
            <a:r>
              <a:rPr lang="en-US" sz="2800" dirty="0">
                <a:sym typeface="Arial Narrow"/>
              </a:rPr>
              <a:t>Six information spheres of Chinese media defined by </a:t>
            </a:r>
            <a:r>
              <a:rPr lang="en-US" sz="2800" b="1" dirty="0">
                <a:sym typeface="Arial Narrow"/>
              </a:rPr>
              <a:t>Austin Luo </a:t>
            </a:r>
            <a:r>
              <a:rPr lang="en-US" sz="2800" dirty="0">
                <a:sym typeface="Arial Narrow"/>
              </a:rPr>
              <a:t>(2015):</a:t>
            </a:r>
          </a:p>
          <a:p>
            <a:pPr marL="571500" indent="-571500" algn="just">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2800" dirty="0">
                <a:sym typeface="Arial Narrow"/>
              </a:rPr>
              <a:t>Government (controlled by authorities)</a:t>
            </a:r>
          </a:p>
          <a:p>
            <a:pPr marL="571500" indent="-571500" algn="just">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2800" dirty="0">
                <a:sym typeface="Arial Narrow"/>
              </a:rPr>
              <a:t>Party (controlled by authorities)</a:t>
            </a:r>
          </a:p>
          <a:p>
            <a:pPr marL="571500" indent="-571500" algn="just">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2800" dirty="0">
                <a:sym typeface="Arial Narrow"/>
              </a:rPr>
              <a:t>Commercial (partly controlled)</a:t>
            </a:r>
          </a:p>
          <a:p>
            <a:pPr marL="571500" indent="-571500" algn="just">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2800" dirty="0">
                <a:sym typeface="Arial Narrow"/>
              </a:rPr>
              <a:t>Cultural</a:t>
            </a:r>
          </a:p>
          <a:p>
            <a:pPr marL="571500" indent="-571500" algn="just">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2800" dirty="0">
                <a:sym typeface="Arial Narrow"/>
              </a:rPr>
              <a:t>Professional (practically not controlled)</a:t>
            </a:r>
          </a:p>
          <a:p>
            <a:pPr marL="571500" indent="-571500" algn="just">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2800" dirty="0">
                <a:sym typeface="Arial Narrow"/>
              </a:rPr>
              <a:t>Individual (practically not controlled)</a:t>
            </a:r>
          </a:p>
        </p:txBody>
      </p:sp>
      <p:pic>
        <p:nvPicPr>
          <p:cNvPr id="2" name="Рисунок 1">
            <a:extLst>
              <a:ext uri="{FF2B5EF4-FFF2-40B4-BE49-F238E27FC236}">
                <a16:creationId xmlns:a16="http://schemas.microsoft.com/office/drawing/2014/main" id="{6F2779E1-70FA-7B4E-9AEA-A3C7FCA6BEE7}"/>
              </a:ext>
            </a:extLst>
          </p:cNvPr>
          <p:cNvPicPr>
            <a:picLocks noChangeAspect="1"/>
          </p:cNvPicPr>
          <p:nvPr/>
        </p:nvPicPr>
        <p:blipFill>
          <a:blip r:embed="rId3"/>
          <a:stretch>
            <a:fillRect/>
          </a:stretch>
        </p:blipFill>
        <p:spPr>
          <a:xfrm>
            <a:off x="13923536" y="6044236"/>
            <a:ext cx="7620620" cy="6553733"/>
          </a:xfrm>
          <a:prstGeom prst="rect">
            <a:avLst/>
          </a:prstGeom>
        </p:spPr>
      </p:pic>
      <p:sp>
        <p:nvSpPr>
          <p:cNvPr id="11"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DBAC3FEE-9DC3-B649-990E-B6F968C61664}"/>
              </a:ext>
            </a:extLst>
          </p:cNvPr>
          <p:cNvSpPr txBox="1"/>
          <p:nvPr/>
        </p:nvSpPr>
        <p:spPr>
          <a:xfrm>
            <a:off x="1211199" y="11962989"/>
            <a:ext cx="11836519" cy="48426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just">
              <a:spcBef>
                <a:spcPts val="2800"/>
              </a:spcBef>
              <a:buSzPct val="100000"/>
              <a:defRPr sz="2800">
                <a:solidFill>
                  <a:srgbClr val="253957"/>
                </a:solidFill>
                <a:latin typeface="+mn-lt"/>
                <a:ea typeface="+mn-ea"/>
                <a:cs typeface="+mn-cs"/>
                <a:sym typeface="Arial Narrow"/>
              </a:defRPr>
            </a:pPr>
            <a:r>
              <a:rPr lang="en-US" sz="2800" dirty="0"/>
              <a:t>Hong Kong information coverage as </a:t>
            </a:r>
            <a:r>
              <a:rPr lang="en-US" sz="2800" b="1" dirty="0"/>
              <a:t>crisis management </a:t>
            </a:r>
            <a:r>
              <a:rPr lang="en-US" sz="2800" dirty="0"/>
              <a:t>(</a:t>
            </a:r>
            <a:r>
              <a:rPr lang="de-DE" sz="2400" dirty="0">
                <a:sym typeface="Arial Narrow"/>
              </a:rPr>
              <a:t>Liu, Lai&amp; </a:t>
            </a:r>
            <a:r>
              <a:rPr lang="de-DE" sz="2400" dirty="0" err="1">
                <a:sym typeface="Arial Narrow"/>
              </a:rPr>
              <a:t>Xu</a:t>
            </a:r>
            <a:r>
              <a:rPr lang="de-DE" sz="2400" dirty="0">
                <a:sym typeface="Arial Narrow"/>
              </a:rPr>
              <a:t>, 2017</a:t>
            </a:r>
            <a:r>
              <a:rPr lang="en-US" sz="2800" dirty="0"/>
              <a:t>): both </a:t>
            </a:r>
            <a:r>
              <a:rPr lang="en-US" sz="2800" i="1" dirty="0"/>
              <a:t>informative and ideological </a:t>
            </a:r>
            <a:r>
              <a:rPr lang="en-US" sz="2800" dirty="0"/>
              <a:t>aspects (the latter of most importance)</a:t>
            </a:r>
          </a:p>
          <a:p>
            <a:pPr algn="l">
              <a:spcBef>
                <a:spcPts val="2800"/>
              </a:spcBef>
              <a:buSzPct val="100000"/>
              <a:defRPr sz="2800">
                <a:solidFill>
                  <a:srgbClr val="253957"/>
                </a:solidFill>
                <a:latin typeface="+mn-lt"/>
                <a:ea typeface="+mn-ea"/>
                <a:cs typeface="+mn-cs"/>
                <a:sym typeface="Arial Narrow"/>
              </a:defRPr>
            </a:pPr>
            <a:endParaRPr sz="3200" dirty="0"/>
          </a:p>
        </p:txBody>
      </p:sp>
      <p:sp>
        <p:nvSpPr>
          <p:cNvPr id="12" name="Очень крутой заголовок…">
            <a:extLst>
              <a:ext uri="{FF2B5EF4-FFF2-40B4-BE49-F238E27FC236}">
                <a16:creationId xmlns:a16="http://schemas.microsoft.com/office/drawing/2014/main" id="{9EFD0C57-A099-CF49-B95E-C1A2F19F533D}"/>
              </a:ext>
            </a:extLst>
          </p:cNvPr>
          <p:cNvSpPr txBox="1"/>
          <p:nvPr/>
        </p:nvSpPr>
        <p:spPr>
          <a:xfrm>
            <a:off x="1201065" y="2714530"/>
            <a:ext cx="21506374"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de-DE" sz="7000" b="1" dirty="0">
                <a:latin typeface="Arial Narrow" charset="0"/>
                <a:ea typeface="Arial Narrow" charset="0"/>
                <a:cs typeface="Arial Narrow" charset="0"/>
              </a:rPr>
              <a:t>2. </a:t>
            </a:r>
            <a:r>
              <a:rPr lang="de-DE" sz="7000" b="1" dirty="0" err="1">
                <a:latin typeface="Arial Narrow" charset="0"/>
                <a:ea typeface="Arial Narrow" charset="0"/>
                <a:cs typeface="Arial Narrow" charset="0"/>
              </a:rPr>
              <a:t>Theoretical</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foundations</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of</a:t>
            </a:r>
            <a:r>
              <a:rPr lang="de-DE" sz="7000" b="1" dirty="0">
                <a:latin typeface="Arial Narrow" charset="0"/>
                <a:ea typeface="Arial Narrow" charset="0"/>
                <a:cs typeface="Arial Narrow" charset="0"/>
              </a:rPr>
              <a:t> modern </a:t>
            </a:r>
            <a:r>
              <a:rPr lang="de-DE" sz="7000" b="1" dirty="0" err="1">
                <a:latin typeface="Arial Narrow" charset="0"/>
                <a:ea typeface="Arial Narrow" charset="0"/>
                <a:cs typeface="Arial Narrow" charset="0"/>
              </a:rPr>
              <a:t>China‘s</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information</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space</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analysis</a:t>
            </a:r>
            <a:endParaRPr lang="ru-RU" sz="7000" b="1" dirty="0">
              <a:latin typeface="Arial Narrow" charset="0"/>
              <a:ea typeface="Arial Narrow" charset="0"/>
              <a:cs typeface="Arial Narrow" charset="0"/>
            </a:endParaRPr>
          </a:p>
          <a:p>
            <a:pPr algn="l">
              <a:defRPr sz="5000" b="1" cap="all">
                <a:solidFill>
                  <a:srgbClr val="253957"/>
                </a:solidFill>
                <a:latin typeface="+mn-lt"/>
                <a:ea typeface="+mn-ea"/>
                <a:cs typeface="+mn-cs"/>
                <a:sym typeface="Arial Narrow"/>
              </a:defRPr>
            </a:pPr>
            <a:r>
              <a:rPr lang="de-DE" sz="4000" b="1" dirty="0">
                <a:latin typeface="Arial Narrow" charset="0"/>
                <a:ea typeface="Arial Narrow" charset="0"/>
                <a:cs typeface="Arial Narrow" charset="0"/>
              </a:rPr>
              <a:t>2.2. </a:t>
            </a:r>
            <a:r>
              <a:rPr lang="de-DE" sz="4000" b="1" dirty="0" err="1">
                <a:latin typeface="Arial Narrow" charset="0"/>
                <a:ea typeface="Arial Narrow" charset="0"/>
                <a:cs typeface="Arial Narrow" charset="0"/>
              </a:rPr>
              <a:t>Specific</a:t>
            </a:r>
            <a:r>
              <a:rPr lang="de-DE" sz="4000" b="1" dirty="0">
                <a:latin typeface="Arial Narrow" charset="0"/>
                <a:ea typeface="Arial Narrow" charset="0"/>
                <a:cs typeface="Arial Narrow" charset="0"/>
              </a:rPr>
              <a:t> </a:t>
            </a:r>
            <a:r>
              <a:rPr lang="de-DE" sz="4000" b="1" dirty="0" err="1">
                <a:latin typeface="Arial Narrow" charset="0"/>
                <a:ea typeface="Arial Narrow" charset="0"/>
                <a:cs typeface="Arial Narrow" charset="0"/>
              </a:rPr>
              <a:t>features</a:t>
            </a:r>
            <a:r>
              <a:rPr lang="de-DE" sz="4000" b="1" dirty="0">
                <a:latin typeface="Arial Narrow" charset="0"/>
                <a:ea typeface="Arial Narrow" charset="0"/>
                <a:cs typeface="Arial Narrow" charset="0"/>
              </a:rPr>
              <a:t> </a:t>
            </a:r>
            <a:r>
              <a:rPr lang="de-DE" sz="4000" b="1" dirty="0" err="1">
                <a:latin typeface="Arial Narrow" charset="0"/>
                <a:ea typeface="Arial Narrow" charset="0"/>
                <a:cs typeface="Arial Narrow" charset="0"/>
              </a:rPr>
              <a:t>of</a:t>
            </a:r>
            <a:r>
              <a:rPr lang="de-DE" sz="4000" b="1" dirty="0">
                <a:latin typeface="Arial Narrow" charset="0"/>
                <a:ea typeface="Arial Narrow" charset="0"/>
                <a:cs typeface="Arial Narrow" charset="0"/>
              </a:rPr>
              <a:t> </a:t>
            </a:r>
            <a:r>
              <a:rPr lang="de-DE" sz="4000" b="1" dirty="0" err="1">
                <a:latin typeface="Arial Narrow" charset="0"/>
                <a:ea typeface="Arial Narrow" charset="0"/>
                <a:cs typeface="Arial Narrow" charset="0"/>
              </a:rPr>
              <a:t>the</a:t>
            </a:r>
            <a:r>
              <a:rPr lang="de-DE" sz="4000" b="1" dirty="0">
                <a:latin typeface="Arial Narrow" charset="0"/>
                <a:ea typeface="Arial Narrow" charset="0"/>
                <a:cs typeface="Arial Narrow" charset="0"/>
              </a:rPr>
              <a:t> Chinese </a:t>
            </a:r>
            <a:r>
              <a:rPr lang="de-DE" sz="4000" b="1" dirty="0" err="1">
                <a:latin typeface="Arial Narrow" charset="0"/>
                <a:ea typeface="Arial Narrow" charset="0"/>
                <a:cs typeface="Arial Narrow" charset="0"/>
              </a:rPr>
              <a:t>information</a:t>
            </a:r>
            <a:r>
              <a:rPr lang="de-DE" sz="4000" b="1" dirty="0">
                <a:latin typeface="Arial Narrow" charset="0"/>
                <a:ea typeface="Arial Narrow" charset="0"/>
                <a:cs typeface="Arial Narrow" charset="0"/>
              </a:rPr>
              <a:t> </a:t>
            </a:r>
            <a:r>
              <a:rPr lang="de-DE" sz="4000" b="1" dirty="0" err="1">
                <a:latin typeface="Arial Narrow" charset="0"/>
                <a:ea typeface="Arial Narrow" charset="0"/>
                <a:cs typeface="Arial Narrow" charset="0"/>
              </a:rPr>
              <a:t>space</a:t>
            </a:r>
            <a:r>
              <a:rPr lang="de-DE" sz="4000" b="1" dirty="0">
                <a:latin typeface="Arial Narrow" charset="0"/>
                <a:ea typeface="Arial Narrow" charset="0"/>
                <a:cs typeface="Arial Narrow" charset="0"/>
              </a:rPr>
              <a:t> </a:t>
            </a:r>
            <a:r>
              <a:rPr lang="de-DE" sz="4000" b="1" dirty="0" err="1">
                <a:latin typeface="Arial Narrow" charset="0"/>
                <a:ea typeface="Arial Narrow" charset="0"/>
                <a:cs typeface="Arial Narrow" charset="0"/>
              </a:rPr>
              <a:t>and</a:t>
            </a:r>
            <a:r>
              <a:rPr lang="de-DE" sz="4000" b="1" dirty="0">
                <a:latin typeface="Arial Narrow" charset="0"/>
                <a:ea typeface="Arial Narrow" charset="0"/>
                <a:cs typeface="Arial Narrow" charset="0"/>
              </a:rPr>
              <a:t> </a:t>
            </a:r>
            <a:r>
              <a:rPr lang="de-DE" sz="4000" b="1" dirty="0" err="1">
                <a:latin typeface="Arial Narrow" charset="0"/>
                <a:ea typeface="Arial Narrow" charset="0"/>
                <a:cs typeface="Arial Narrow" charset="0"/>
              </a:rPr>
              <a:t>the</a:t>
            </a:r>
            <a:r>
              <a:rPr lang="de-DE" sz="4000" b="1" dirty="0">
                <a:latin typeface="Arial Narrow" charset="0"/>
                <a:ea typeface="Arial Narrow" charset="0"/>
                <a:cs typeface="Arial Narrow" charset="0"/>
              </a:rPr>
              <a:t> </a:t>
            </a:r>
            <a:r>
              <a:rPr lang="de-DE" sz="4000" b="1" dirty="0" err="1">
                <a:latin typeface="Arial Narrow" charset="0"/>
                <a:ea typeface="Arial Narrow" charset="0"/>
                <a:cs typeface="Arial Narrow" charset="0"/>
              </a:rPr>
              <a:t>information</a:t>
            </a:r>
            <a:r>
              <a:rPr lang="de-DE" sz="4000" b="1" dirty="0">
                <a:latin typeface="Arial Narrow" charset="0"/>
                <a:ea typeface="Arial Narrow" charset="0"/>
                <a:cs typeface="Arial Narrow" charset="0"/>
              </a:rPr>
              <a:t> </a:t>
            </a:r>
            <a:r>
              <a:rPr lang="de-DE" sz="4000" b="1" dirty="0" err="1">
                <a:latin typeface="Arial Narrow" charset="0"/>
                <a:ea typeface="Arial Narrow" charset="0"/>
                <a:cs typeface="Arial Narrow" charset="0"/>
              </a:rPr>
              <a:t>policy</a:t>
            </a:r>
            <a:r>
              <a:rPr lang="de-DE" sz="4000" b="1" dirty="0">
                <a:latin typeface="Arial Narrow" charset="0"/>
                <a:ea typeface="Arial Narrow" charset="0"/>
                <a:cs typeface="Arial Narrow" charset="0"/>
              </a:rPr>
              <a:t> </a:t>
            </a:r>
            <a:r>
              <a:rPr lang="de-DE" sz="4000" b="1" dirty="0" err="1">
                <a:latin typeface="Arial Narrow" charset="0"/>
                <a:ea typeface="Arial Narrow" charset="0"/>
                <a:cs typeface="Arial Narrow" charset="0"/>
              </a:rPr>
              <a:t>of</a:t>
            </a:r>
            <a:r>
              <a:rPr lang="de-DE" sz="4000" b="1" dirty="0">
                <a:latin typeface="Arial Narrow" charset="0"/>
                <a:ea typeface="Arial Narrow" charset="0"/>
                <a:cs typeface="Arial Narrow" charset="0"/>
              </a:rPr>
              <a:t> </a:t>
            </a:r>
            <a:r>
              <a:rPr lang="de-DE" sz="4000" b="1" dirty="0" err="1">
                <a:latin typeface="Arial Narrow" charset="0"/>
                <a:ea typeface="Arial Narrow" charset="0"/>
                <a:cs typeface="Arial Narrow" charset="0"/>
              </a:rPr>
              <a:t>the</a:t>
            </a:r>
            <a:r>
              <a:rPr lang="de-DE" sz="4000" b="1" dirty="0">
                <a:latin typeface="Arial Narrow" charset="0"/>
                <a:ea typeface="Arial Narrow" charset="0"/>
                <a:cs typeface="Arial Narrow" charset="0"/>
              </a:rPr>
              <a:t> Chinese </a:t>
            </a:r>
            <a:r>
              <a:rPr lang="de-DE" sz="4000" b="1" dirty="0" err="1">
                <a:latin typeface="Arial Narrow" charset="0"/>
                <a:ea typeface="Arial Narrow" charset="0"/>
                <a:cs typeface="Arial Narrow" charset="0"/>
              </a:rPr>
              <a:t>media</a:t>
            </a:r>
            <a:endParaRPr lang="de-DE" sz="4000" b="1" dirty="0">
              <a:latin typeface="Arial Narrow" charset="0"/>
              <a:ea typeface="Arial Narrow" charset="0"/>
              <a:cs typeface="Arial Narrow" charset="0"/>
            </a:endParaRPr>
          </a:p>
          <a:p>
            <a:pPr algn="l">
              <a:defRPr sz="5000" b="1" cap="all">
                <a:solidFill>
                  <a:srgbClr val="253957"/>
                </a:solidFill>
                <a:latin typeface="+mn-lt"/>
                <a:ea typeface="+mn-ea"/>
                <a:cs typeface="+mn-cs"/>
                <a:sym typeface="Arial Narrow"/>
              </a:defRPr>
            </a:pPr>
            <a:endParaRPr lang="ru-RU" sz="7000" b="1" dirty="0">
              <a:latin typeface="Arial Narrow" charset="0"/>
              <a:ea typeface="Arial Narrow" charset="0"/>
              <a:cs typeface="Arial Narrow" charset="0"/>
            </a:endParaRPr>
          </a:p>
          <a:p>
            <a:pPr algn="l">
              <a:defRPr sz="5000" b="1" cap="all">
                <a:solidFill>
                  <a:srgbClr val="253957"/>
                </a:solidFill>
                <a:latin typeface="+mn-lt"/>
                <a:ea typeface="+mn-ea"/>
                <a:cs typeface="+mn-cs"/>
                <a:sym typeface="Arial Narrow"/>
              </a:defRPr>
            </a:pPr>
            <a:endParaRPr lang="de-DE" sz="7000" b="1" dirty="0">
              <a:latin typeface="Arial Narrow" charset="0"/>
              <a:ea typeface="Arial Narrow" charset="0"/>
              <a:cs typeface="Arial Narrow" charset="0"/>
            </a:endParaRPr>
          </a:p>
        </p:txBody>
      </p:sp>
    </p:spTree>
    <p:extLst>
      <p:ext uri="{BB962C8B-B14F-4D97-AF65-F5344CB8AC3E}">
        <p14:creationId xmlns:p14="http://schemas.microsoft.com/office/powerpoint/2010/main" val="295435301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A989F18D-F890-ED4E-934C-800C0F5F758B}"/>
              </a:ext>
            </a:extLst>
          </p:cNvPr>
          <p:cNvSpPr txBox="1"/>
          <p:nvPr/>
        </p:nvSpPr>
        <p:spPr>
          <a:xfrm>
            <a:off x="1211199" y="6116765"/>
            <a:ext cx="23182935" cy="23132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just">
              <a:spcBef>
                <a:spcPts val="2800"/>
              </a:spcBef>
              <a:buSzPct val="100000"/>
              <a:defRPr sz="2800">
                <a:solidFill>
                  <a:srgbClr val="253957"/>
                </a:solidFill>
                <a:latin typeface="+mn-lt"/>
                <a:ea typeface="+mn-ea"/>
                <a:cs typeface="+mn-cs"/>
                <a:sym typeface="Arial Narrow"/>
              </a:defRPr>
            </a:pPr>
            <a:r>
              <a:rPr lang="de-DE" sz="2800" dirty="0">
                <a:latin typeface="Arial Narrow" panose="020B0606020202030204" pitchFamily="34" charset="0"/>
                <a:sym typeface="Arial Narrow"/>
              </a:rPr>
              <a:t>Co-</a:t>
            </a:r>
            <a:r>
              <a:rPr lang="de-DE" sz="2800" dirty="0" err="1">
                <a:latin typeface="Arial Narrow" panose="020B0606020202030204" pitchFamily="34" charset="0"/>
                <a:sym typeface="Arial Narrow"/>
              </a:rPr>
              <a:t>occurrence</a:t>
            </a:r>
            <a:r>
              <a:rPr lang="de-DE" sz="2800" dirty="0">
                <a:latin typeface="Arial Narrow" panose="020B0606020202030204" pitchFamily="34" charset="0"/>
                <a:sym typeface="Arial Narrow"/>
              </a:rPr>
              <a:t> </a:t>
            </a:r>
            <a:r>
              <a:rPr lang="en-US" sz="2800" dirty="0">
                <a:latin typeface="Arial Narrow" panose="020B0606020202030204" pitchFamily="34" charset="0"/>
                <a:sym typeface="Arial Narrow"/>
              </a:rPr>
              <a:t>of Chinese media: </a:t>
            </a:r>
            <a:endParaRPr lang="ru-RU" sz="2800" dirty="0">
              <a:latin typeface="Arial Narrow" panose="020B0606020202030204" pitchFamily="34" charset="0"/>
              <a:sym typeface="Arial Narrow"/>
            </a:endParaRPr>
          </a:p>
          <a:p>
            <a:pPr algn="just">
              <a:spcBef>
                <a:spcPts val="2800"/>
              </a:spcBef>
              <a:buSzPct val="100000"/>
              <a:defRPr sz="2800">
                <a:solidFill>
                  <a:srgbClr val="253957"/>
                </a:solidFill>
                <a:latin typeface="+mn-lt"/>
                <a:ea typeface="+mn-ea"/>
                <a:cs typeface="+mn-cs"/>
                <a:sym typeface="Arial Narrow"/>
              </a:defRPr>
            </a:pPr>
            <a:r>
              <a:rPr lang="en-US" sz="2800" dirty="0">
                <a:latin typeface="Arial Narrow" panose="020B0606020202030204" pitchFamily="34" charset="0"/>
                <a:sym typeface="Arial Narrow"/>
              </a:rPr>
              <a:t>1) how the information about the protests in Hong Kong is disseminated through the media through mutual quotation</a:t>
            </a:r>
            <a:endParaRPr lang="ru-RU" sz="2800" dirty="0">
              <a:latin typeface="Arial Narrow" panose="020B0606020202030204" pitchFamily="34" charset="0"/>
              <a:sym typeface="Arial Narrow"/>
            </a:endParaRPr>
          </a:p>
          <a:p>
            <a:pPr algn="just">
              <a:spcBef>
                <a:spcPts val="2800"/>
              </a:spcBef>
              <a:buSzPct val="100000"/>
              <a:defRPr sz="2800">
                <a:solidFill>
                  <a:srgbClr val="253957"/>
                </a:solidFill>
                <a:latin typeface="+mn-lt"/>
                <a:ea typeface="+mn-ea"/>
                <a:cs typeface="+mn-cs"/>
                <a:sym typeface="Arial Narrow"/>
              </a:defRPr>
            </a:pPr>
            <a:r>
              <a:rPr lang="en-US" sz="2800" dirty="0">
                <a:latin typeface="Arial Narrow" panose="020B0606020202030204" pitchFamily="34" charset="0"/>
                <a:sym typeface="Arial Narrow"/>
              </a:rPr>
              <a:t>2) the intensity and specific features of the interaction of various Chinese media, both pro-government and regional Hong Kong media</a:t>
            </a:r>
            <a:r>
              <a:rPr lang="ru-RU" sz="2800" dirty="0">
                <a:latin typeface="Arial Narrow" panose="020B0606020202030204" pitchFamily="34" charset="0"/>
                <a:sym typeface="Arial Narrow"/>
              </a:rPr>
              <a:t> </a:t>
            </a:r>
            <a:r>
              <a:rPr lang="en-US" sz="2800" dirty="0">
                <a:latin typeface="Arial Narrow" panose="020B0606020202030204" pitchFamily="34" charset="0"/>
                <a:sym typeface="Arial Narrow"/>
              </a:rPr>
              <a:t>(Wasserman &amp; Faust, 1994 )</a:t>
            </a:r>
          </a:p>
          <a:p>
            <a:pPr algn="just">
              <a:spcBef>
                <a:spcPts val="2800"/>
              </a:spcBef>
              <a:buSzPct val="100000"/>
              <a:defRPr sz="2800">
                <a:solidFill>
                  <a:srgbClr val="253957"/>
                </a:solidFill>
                <a:latin typeface="+mn-lt"/>
                <a:ea typeface="+mn-ea"/>
                <a:cs typeface="+mn-cs"/>
                <a:sym typeface="Arial Narrow"/>
              </a:defRPr>
            </a:pPr>
            <a:r>
              <a:rPr lang="en-US" sz="2800" dirty="0">
                <a:latin typeface="Arial Narrow" panose="020B0606020202030204" pitchFamily="34" charset="0"/>
                <a:sym typeface="Arial Narrow"/>
              </a:rPr>
              <a:t>Four aspects of Chinese media SNA:</a:t>
            </a:r>
          </a:p>
          <a:p>
            <a:pPr marL="514350" indent="-514350" algn="just">
              <a:spcBef>
                <a:spcPts val="2800"/>
              </a:spcBef>
              <a:buSzPct val="100000"/>
              <a:buAutoNum type="arabicParenR"/>
              <a:defRPr sz="2800">
                <a:solidFill>
                  <a:srgbClr val="253957"/>
                </a:solidFill>
                <a:latin typeface="+mn-lt"/>
                <a:ea typeface="+mn-ea"/>
                <a:cs typeface="+mn-cs"/>
                <a:sym typeface="Arial Narrow"/>
              </a:defRPr>
            </a:pPr>
            <a:r>
              <a:rPr lang="de-DE" sz="2800" b="1" dirty="0" err="1">
                <a:latin typeface="Arial Narrow" panose="020B0606020202030204" pitchFamily="34" charset="0"/>
                <a:sym typeface="Arial Narrow"/>
              </a:rPr>
              <a:t>Degree</a:t>
            </a:r>
            <a:r>
              <a:rPr lang="de-DE" sz="2800" b="1" dirty="0">
                <a:latin typeface="Arial Narrow" panose="020B0606020202030204" pitchFamily="34" charset="0"/>
                <a:sym typeface="Arial Narrow"/>
              </a:rPr>
              <a:t> </a:t>
            </a:r>
            <a:r>
              <a:rPr lang="de-DE" sz="2800" b="1" dirty="0" err="1">
                <a:latin typeface="Arial Narrow" panose="020B0606020202030204" pitchFamily="34" charset="0"/>
                <a:sym typeface="Arial Narrow"/>
              </a:rPr>
              <a:t>centrality</a:t>
            </a:r>
            <a:r>
              <a:rPr lang="de-DE" sz="2800" dirty="0">
                <a:latin typeface="Arial Narrow" panose="020B0606020202030204" pitchFamily="34" charset="0"/>
                <a:sym typeface="Arial Narrow"/>
              </a:rPr>
              <a:t>: </a:t>
            </a:r>
            <a:r>
              <a:rPr lang="de-DE" sz="2800" dirty="0" err="1">
                <a:latin typeface="Arial Narrow" panose="020B0606020202030204" pitchFamily="34" charset="0"/>
                <a:sym typeface="Arial Narrow"/>
              </a:rPr>
              <a:t>the</a:t>
            </a:r>
            <a:r>
              <a:rPr lang="de-DE" sz="2800" dirty="0">
                <a:latin typeface="Arial Narrow" panose="020B0606020202030204" pitchFamily="34" charset="0"/>
                <a:sym typeface="Arial Narrow"/>
              </a:rPr>
              <a:t> </a:t>
            </a:r>
            <a:r>
              <a:rPr lang="de-DE" sz="2800" dirty="0" err="1">
                <a:latin typeface="Arial Narrow" panose="020B0606020202030204" pitchFamily="34" charset="0"/>
                <a:sym typeface="Arial Narrow"/>
              </a:rPr>
              <a:t>intensity</a:t>
            </a:r>
            <a:r>
              <a:rPr lang="de-DE" sz="2800" dirty="0">
                <a:latin typeface="Arial Narrow" panose="020B0606020202030204" pitchFamily="34" charset="0"/>
                <a:sym typeface="Arial Narrow"/>
              </a:rPr>
              <a:t> </a:t>
            </a:r>
            <a:r>
              <a:rPr lang="de-DE" sz="2800" dirty="0" err="1">
                <a:latin typeface="Arial Narrow" panose="020B0606020202030204" pitchFamily="34" charset="0"/>
                <a:sym typeface="Arial Narrow"/>
              </a:rPr>
              <a:t>of</a:t>
            </a:r>
            <a:r>
              <a:rPr lang="de-DE" sz="2800" dirty="0">
                <a:latin typeface="Arial Narrow" panose="020B0606020202030204" pitchFamily="34" charset="0"/>
                <a:sym typeface="Arial Narrow"/>
              </a:rPr>
              <a:t> </a:t>
            </a:r>
            <a:r>
              <a:rPr lang="de-DE" sz="2800" dirty="0" err="1">
                <a:latin typeface="Arial Narrow" panose="020B0606020202030204" pitchFamily="34" charset="0"/>
                <a:sym typeface="Arial Narrow"/>
              </a:rPr>
              <a:t>interaction</a:t>
            </a:r>
            <a:r>
              <a:rPr lang="de-DE" sz="2800" dirty="0">
                <a:latin typeface="Arial Narrow" panose="020B0606020202030204" pitchFamily="34" charset="0"/>
                <a:sym typeface="Arial Narrow"/>
              </a:rPr>
              <a:t> </a:t>
            </a:r>
            <a:r>
              <a:rPr lang="de-DE" sz="2800" dirty="0" err="1">
                <a:latin typeface="Arial Narrow" panose="020B0606020202030204" pitchFamily="34" charset="0"/>
                <a:sym typeface="Arial Narrow"/>
              </a:rPr>
              <a:t>between</a:t>
            </a:r>
            <a:r>
              <a:rPr lang="de-DE" sz="2800" dirty="0">
                <a:latin typeface="Arial Narrow" panose="020B0606020202030204" pitchFamily="34" charset="0"/>
                <a:sym typeface="Arial Narrow"/>
              </a:rPr>
              <a:t> </a:t>
            </a:r>
            <a:r>
              <a:rPr lang="de-DE" sz="2800" dirty="0" err="1">
                <a:latin typeface="Arial Narrow" panose="020B0606020202030204" pitchFamily="34" charset="0"/>
                <a:sym typeface="Arial Narrow"/>
              </a:rPr>
              <a:t>the</a:t>
            </a:r>
            <a:r>
              <a:rPr lang="de-DE" sz="2800" dirty="0">
                <a:latin typeface="Arial Narrow" panose="020B0606020202030204" pitchFamily="34" charset="0"/>
                <a:sym typeface="Arial Narrow"/>
              </a:rPr>
              <a:t> Chinese </a:t>
            </a:r>
            <a:r>
              <a:rPr lang="de-DE" sz="2800" dirty="0" err="1">
                <a:latin typeface="Arial Narrow" panose="020B0606020202030204" pitchFamily="34" charset="0"/>
                <a:sym typeface="Arial Narrow"/>
              </a:rPr>
              <a:t>media</a:t>
            </a:r>
            <a:r>
              <a:rPr lang="de-DE" sz="2800" dirty="0">
                <a:latin typeface="Arial Narrow" panose="020B0606020202030204" pitchFamily="34" charset="0"/>
                <a:sym typeface="Arial Narrow"/>
              </a:rPr>
              <a:t> </a:t>
            </a:r>
            <a:r>
              <a:rPr lang="de-DE" sz="2800" dirty="0" err="1">
                <a:latin typeface="Arial Narrow" panose="020B0606020202030204" pitchFamily="34" charset="0"/>
                <a:sym typeface="Arial Narrow"/>
              </a:rPr>
              <a:t>and</a:t>
            </a:r>
            <a:r>
              <a:rPr lang="de-DE" sz="2800" dirty="0">
                <a:latin typeface="Arial Narrow" panose="020B0606020202030204" pitchFamily="34" charset="0"/>
                <a:sym typeface="Arial Narrow"/>
              </a:rPr>
              <a:t> </a:t>
            </a:r>
            <a:r>
              <a:rPr lang="de-DE" sz="2800" dirty="0" err="1">
                <a:latin typeface="Arial Narrow" panose="020B0606020202030204" pitchFamily="34" charset="0"/>
                <a:sym typeface="Arial Narrow"/>
              </a:rPr>
              <a:t>with</a:t>
            </a:r>
            <a:r>
              <a:rPr lang="de-DE" sz="2800" dirty="0">
                <a:latin typeface="Arial Narrow" panose="020B0606020202030204" pitchFamily="34" charset="0"/>
                <a:sym typeface="Arial Narrow"/>
              </a:rPr>
              <a:t> </a:t>
            </a:r>
            <a:r>
              <a:rPr lang="de-DE" sz="2800" dirty="0" err="1">
                <a:latin typeface="Arial Narrow" panose="020B0606020202030204" pitchFamily="34" charset="0"/>
                <a:sym typeface="Arial Narrow"/>
              </a:rPr>
              <a:t>foreign</a:t>
            </a:r>
            <a:r>
              <a:rPr lang="de-DE" sz="2800" dirty="0">
                <a:latin typeface="Arial Narrow" panose="020B0606020202030204" pitchFamily="34" charset="0"/>
                <a:sym typeface="Arial Narrow"/>
              </a:rPr>
              <a:t> </a:t>
            </a:r>
            <a:r>
              <a:rPr lang="de-DE" sz="2800" dirty="0" err="1">
                <a:latin typeface="Arial Narrow" panose="020B0606020202030204" pitchFamily="34" charset="0"/>
                <a:sym typeface="Arial Narrow"/>
              </a:rPr>
              <a:t>media</a:t>
            </a:r>
            <a:r>
              <a:rPr lang="de-DE" sz="2800" dirty="0">
                <a:latin typeface="Arial Narrow" panose="020B0606020202030204" pitchFamily="34" charset="0"/>
                <a:sym typeface="Arial Narrow"/>
              </a:rPr>
              <a:t>;</a:t>
            </a:r>
          </a:p>
          <a:p>
            <a:pPr marL="514350" indent="-514350" algn="just">
              <a:spcBef>
                <a:spcPts val="2800"/>
              </a:spcBef>
              <a:buSzPct val="100000"/>
              <a:buAutoNum type="arabicParenR"/>
              <a:defRPr sz="2800">
                <a:solidFill>
                  <a:srgbClr val="253957"/>
                </a:solidFill>
                <a:latin typeface="+mn-lt"/>
                <a:ea typeface="+mn-ea"/>
                <a:cs typeface="+mn-cs"/>
                <a:sym typeface="Arial Narrow"/>
              </a:defRPr>
            </a:pPr>
            <a:r>
              <a:rPr lang="en-US" sz="2800" b="1" dirty="0">
                <a:latin typeface="Arial Narrow" panose="020B0606020202030204" pitchFamily="34" charset="0"/>
                <a:sym typeface="Arial Narrow"/>
              </a:rPr>
              <a:t>Actor closeness centrality</a:t>
            </a:r>
            <a:r>
              <a:rPr lang="en-US" sz="2800" dirty="0">
                <a:latin typeface="Arial Narrow" panose="020B0606020202030204" pitchFamily="34" charset="0"/>
                <a:sym typeface="Arial Narrow"/>
              </a:rPr>
              <a:t>: to what extent a particular information source interacts with other media based on the level of </a:t>
            </a:r>
            <a:r>
              <a:rPr lang="en-US" sz="2800" dirty="0" err="1">
                <a:latin typeface="Arial Narrow" panose="020B0606020202030204" pitchFamily="34" charset="0"/>
                <a:sym typeface="Arial Narrow"/>
              </a:rPr>
              <a:t>clusterisation</a:t>
            </a:r>
            <a:r>
              <a:rPr lang="en-US" sz="2800" dirty="0">
                <a:latin typeface="Arial Narrow" panose="020B0606020202030204" pitchFamily="34" charset="0"/>
                <a:sym typeface="Arial Narrow"/>
              </a:rPr>
              <a:t> (</a:t>
            </a:r>
            <a:r>
              <a:rPr lang="de-DE" sz="2800" dirty="0" err="1">
                <a:latin typeface="Arial Narrow" panose="020B0606020202030204" pitchFamily="34" charset="0"/>
                <a:sym typeface="Arial Narrow"/>
              </a:rPr>
              <a:t>Balevas</a:t>
            </a:r>
            <a:r>
              <a:rPr lang="de-DE" sz="2800" dirty="0">
                <a:latin typeface="Arial Narrow" panose="020B0606020202030204" pitchFamily="34" charset="0"/>
                <a:sym typeface="Arial Narrow"/>
              </a:rPr>
              <a:t>, 1950</a:t>
            </a:r>
            <a:r>
              <a:rPr lang="en-US" sz="2800" dirty="0">
                <a:latin typeface="Arial Narrow" panose="020B0606020202030204" pitchFamily="34" charset="0"/>
                <a:sym typeface="Arial Narrow"/>
              </a:rPr>
              <a:t>);</a:t>
            </a:r>
          </a:p>
          <a:p>
            <a:pPr marL="514350" indent="-514350" algn="just">
              <a:spcBef>
                <a:spcPts val="2800"/>
              </a:spcBef>
              <a:buSzPct val="100000"/>
              <a:buAutoNum type="arabicParenR"/>
              <a:defRPr sz="2800">
                <a:solidFill>
                  <a:srgbClr val="253957"/>
                </a:solidFill>
                <a:latin typeface="+mn-lt"/>
                <a:ea typeface="+mn-ea"/>
                <a:cs typeface="+mn-cs"/>
                <a:sym typeface="Arial Narrow"/>
              </a:defRPr>
            </a:pPr>
            <a:r>
              <a:rPr lang="en-US" sz="2800" b="1" dirty="0">
                <a:latin typeface="Arial Narrow" panose="020B0606020202030204" pitchFamily="34" charset="0"/>
                <a:sym typeface="Arial Narrow"/>
              </a:rPr>
              <a:t>Betweenness centrality</a:t>
            </a:r>
            <a:r>
              <a:rPr lang="en-US" sz="2800" dirty="0">
                <a:latin typeface="Arial Narrow" panose="020B0606020202030204" pitchFamily="34" charset="0"/>
                <a:sym typeface="Arial Narrow"/>
              </a:rPr>
              <a:t>: the importance of particular media as a link between several media clusters in China (</a:t>
            </a:r>
            <a:r>
              <a:rPr lang="de-DE" sz="2800" dirty="0">
                <a:latin typeface="Arial Narrow" panose="020B0606020202030204" pitchFamily="34" charset="0"/>
                <a:sym typeface="Arial Narrow"/>
              </a:rPr>
              <a:t>Linton, 1977</a:t>
            </a:r>
            <a:r>
              <a:rPr lang="en-US" sz="2800" dirty="0">
                <a:latin typeface="Arial Narrow" panose="020B0606020202030204" pitchFamily="34" charset="0"/>
                <a:sym typeface="Arial Narrow"/>
              </a:rPr>
              <a:t>);</a:t>
            </a:r>
          </a:p>
          <a:p>
            <a:pPr marL="514350" indent="-514350" algn="just">
              <a:spcBef>
                <a:spcPts val="2800"/>
              </a:spcBef>
              <a:buSzPct val="100000"/>
              <a:buAutoNum type="arabicParenR"/>
              <a:defRPr sz="2800">
                <a:solidFill>
                  <a:srgbClr val="253957"/>
                </a:solidFill>
                <a:latin typeface="+mn-lt"/>
                <a:ea typeface="+mn-ea"/>
                <a:cs typeface="+mn-cs"/>
                <a:sym typeface="Arial Narrow"/>
              </a:defRPr>
            </a:pPr>
            <a:r>
              <a:rPr lang="en-US" sz="2800" b="1" dirty="0">
                <a:latin typeface="Arial Narrow" panose="020B0606020202030204" pitchFamily="34" charset="0"/>
                <a:sym typeface="Arial Narrow"/>
              </a:rPr>
              <a:t>Eigenvector centrality</a:t>
            </a:r>
            <a:r>
              <a:rPr lang="en-US" sz="2800" dirty="0">
                <a:latin typeface="Arial Narrow" panose="020B0606020202030204" pitchFamily="34" charset="0"/>
                <a:sym typeface="Arial Narrow"/>
              </a:rPr>
              <a:t>: the importance of a particular media in shaping the information agenda for Hong Kong protests and public reaction coverage (Newman, 2006).</a:t>
            </a:r>
          </a:p>
        </p:txBody>
      </p:sp>
      <p:sp>
        <p:nvSpPr>
          <p:cNvPr id="11" name="Очень крутой заголовок…">
            <a:extLst>
              <a:ext uri="{FF2B5EF4-FFF2-40B4-BE49-F238E27FC236}">
                <a16:creationId xmlns:a16="http://schemas.microsoft.com/office/drawing/2014/main" id="{C439ADC8-DE2D-A546-BE90-31E8684F15C3}"/>
              </a:ext>
            </a:extLst>
          </p:cNvPr>
          <p:cNvSpPr txBox="1"/>
          <p:nvPr/>
        </p:nvSpPr>
        <p:spPr>
          <a:xfrm>
            <a:off x="1201065" y="2714530"/>
            <a:ext cx="21506374"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de-DE" sz="7000" b="1" dirty="0">
                <a:latin typeface="Arial Narrow" charset="0"/>
                <a:ea typeface="Arial Narrow" charset="0"/>
                <a:cs typeface="Arial Narrow" charset="0"/>
              </a:rPr>
              <a:t>2. </a:t>
            </a:r>
            <a:r>
              <a:rPr lang="de-DE" sz="7000" b="1" dirty="0" err="1">
                <a:latin typeface="Arial Narrow" charset="0"/>
                <a:ea typeface="Arial Narrow" charset="0"/>
                <a:cs typeface="Arial Narrow" charset="0"/>
              </a:rPr>
              <a:t>Theoretical</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foundations</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of</a:t>
            </a:r>
            <a:r>
              <a:rPr lang="de-DE" sz="7000" b="1" dirty="0">
                <a:latin typeface="Arial Narrow" charset="0"/>
                <a:ea typeface="Arial Narrow" charset="0"/>
                <a:cs typeface="Arial Narrow" charset="0"/>
              </a:rPr>
              <a:t> modern </a:t>
            </a:r>
            <a:r>
              <a:rPr lang="de-DE" sz="7000" b="1" dirty="0" err="1">
                <a:latin typeface="Arial Narrow" charset="0"/>
                <a:ea typeface="Arial Narrow" charset="0"/>
                <a:cs typeface="Arial Narrow" charset="0"/>
              </a:rPr>
              <a:t>China‘s</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information</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space</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analysis</a:t>
            </a:r>
            <a:endParaRPr lang="ru-RU" sz="7000" b="1" dirty="0">
              <a:latin typeface="Arial Narrow" charset="0"/>
              <a:ea typeface="Arial Narrow" charset="0"/>
              <a:cs typeface="Arial Narrow" charset="0"/>
            </a:endParaRPr>
          </a:p>
          <a:p>
            <a:pPr algn="l">
              <a:defRPr sz="5000" b="1" cap="all">
                <a:solidFill>
                  <a:srgbClr val="253957"/>
                </a:solidFill>
                <a:latin typeface="+mn-lt"/>
                <a:ea typeface="+mn-ea"/>
                <a:cs typeface="+mn-cs"/>
                <a:sym typeface="Arial Narrow"/>
              </a:defRPr>
            </a:pPr>
            <a:r>
              <a:rPr lang="de-DE" sz="4000" b="1" dirty="0">
                <a:latin typeface="Arial Narrow" charset="0"/>
                <a:ea typeface="Arial Narrow" charset="0"/>
                <a:cs typeface="Arial Narrow" charset="0"/>
              </a:rPr>
              <a:t>2.3. </a:t>
            </a:r>
            <a:r>
              <a:rPr lang="de-DE" sz="4000" b="1" dirty="0" err="1">
                <a:latin typeface="Arial Narrow" charset="0"/>
                <a:ea typeface="Arial Narrow" charset="0"/>
                <a:cs typeface="Arial Narrow" charset="0"/>
              </a:rPr>
              <a:t>Application</a:t>
            </a:r>
            <a:r>
              <a:rPr lang="de-DE" sz="4000" b="1" dirty="0">
                <a:latin typeface="Arial Narrow" charset="0"/>
                <a:ea typeface="Arial Narrow" charset="0"/>
                <a:cs typeface="Arial Narrow" charset="0"/>
              </a:rPr>
              <a:t> </a:t>
            </a:r>
            <a:r>
              <a:rPr lang="de-DE" sz="4000" b="1" dirty="0" err="1">
                <a:latin typeface="Arial Narrow" charset="0"/>
                <a:ea typeface="Arial Narrow" charset="0"/>
                <a:cs typeface="Arial Narrow" charset="0"/>
              </a:rPr>
              <a:t>of</a:t>
            </a:r>
            <a:r>
              <a:rPr lang="de-DE" sz="4000" b="1" dirty="0">
                <a:latin typeface="Arial Narrow" charset="0"/>
                <a:ea typeface="Arial Narrow" charset="0"/>
                <a:cs typeface="Arial Narrow" charset="0"/>
              </a:rPr>
              <a:t> SNA </a:t>
            </a:r>
            <a:r>
              <a:rPr lang="de-DE" sz="4000" b="1" dirty="0" err="1">
                <a:latin typeface="Arial Narrow" charset="0"/>
                <a:ea typeface="Arial Narrow" charset="0"/>
                <a:cs typeface="Arial Narrow" charset="0"/>
              </a:rPr>
              <a:t>for</a:t>
            </a:r>
            <a:r>
              <a:rPr lang="de-DE" sz="4000" b="1" dirty="0">
                <a:latin typeface="Arial Narrow" charset="0"/>
                <a:ea typeface="Arial Narrow" charset="0"/>
                <a:cs typeface="Arial Narrow" charset="0"/>
              </a:rPr>
              <a:t> </a:t>
            </a:r>
            <a:r>
              <a:rPr lang="de-DE" sz="4000" b="1" dirty="0" err="1">
                <a:latin typeface="Arial Narrow" charset="0"/>
                <a:ea typeface="Arial Narrow" charset="0"/>
                <a:cs typeface="Arial Narrow" charset="0"/>
              </a:rPr>
              <a:t>the</a:t>
            </a:r>
            <a:r>
              <a:rPr lang="de-DE" sz="4000" b="1" dirty="0">
                <a:latin typeface="Arial Narrow" charset="0"/>
                <a:ea typeface="Arial Narrow" charset="0"/>
                <a:cs typeface="Arial Narrow" charset="0"/>
              </a:rPr>
              <a:t> </a:t>
            </a:r>
            <a:r>
              <a:rPr lang="de-DE" sz="4000" b="1" dirty="0" err="1">
                <a:latin typeface="Arial Narrow" charset="0"/>
                <a:ea typeface="Arial Narrow" charset="0"/>
                <a:cs typeface="Arial Narrow" charset="0"/>
              </a:rPr>
              <a:t>analysis</a:t>
            </a:r>
            <a:r>
              <a:rPr lang="de-DE" sz="4000" b="1" dirty="0">
                <a:latin typeface="Arial Narrow" charset="0"/>
                <a:ea typeface="Arial Narrow" charset="0"/>
                <a:cs typeface="Arial Narrow" charset="0"/>
              </a:rPr>
              <a:t> </a:t>
            </a:r>
            <a:r>
              <a:rPr lang="de-DE" sz="4000" b="1" dirty="0" err="1">
                <a:latin typeface="Arial Narrow" charset="0"/>
                <a:ea typeface="Arial Narrow" charset="0"/>
                <a:cs typeface="Arial Narrow" charset="0"/>
              </a:rPr>
              <a:t>of</a:t>
            </a:r>
            <a:r>
              <a:rPr lang="de-DE" sz="4000" b="1" dirty="0">
                <a:latin typeface="Arial Narrow" charset="0"/>
                <a:ea typeface="Arial Narrow" charset="0"/>
                <a:cs typeface="Arial Narrow" charset="0"/>
              </a:rPr>
              <a:t> </a:t>
            </a:r>
            <a:r>
              <a:rPr lang="de-DE" sz="4000" b="1" dirty="0" err="1">
                <a:latin typeface="Arial Narrow" charset="0"/>
                <a:ea typeface="Arial Narrow" charset="0"/>
                <a:cs typeface="Arial Narrow" charset="0"/>
              </a:rPr>
              <a:t>information</a:t>
            </a:r>
            <a:r>
              <a:rPr lang="de-DE" sz="4000" b="1" dirty="0">
                <a:latin typeface="Arial Narrow" charset="0"/>
                <a:ea typeface="Arial Narrow" charset="0"/>
                <a:cs typeface="Arial Narrow" charset="0"/>
              </a:rPr>
              <a:t> </a:t>
            </a:r>
            <a:r>
              <a:rPr lang="de-DE" sz="4000" b="1" dirty="0" err="1">
                <a:latin typeface="Arial Narrow" charset="0"/>
                <a:ea typeface="Arial Narrow" charset="0"/>
                <a:cs typeface="Arial Narrow" charset="0"/>
              </a:rPr>
              <a:t>space</a:t>
            </a:r>
            <a:r>
              <a:rPr lang="de-DE" sz="4000" b="1" dirty="0">
                <a:latin typeface="Arial Narrow" charset="0"/>
                <a:ea typeface="Arial Narrow" charset="0"/>
                <a:cs typeface="Arial Narrow" charset="0"/>
              </a:rPr>
              <a:t> </a:t>
            </a:r>
            <a:r>
              <a:rPr lang="de-DE" sz="4000" b="1" dirty="0" err="1">
                <a:latin typeface="Arial Narrow" charset="0"/>
                <a:ea typeface="Arial Narrow" charset="0"/>
                <a:cs typeface="Arial Narrow" charset="0"/>
              </a:rPr>
              <a:t>and</a:t>
            </a:r>
            <a:r>
              <a:rPr lang="de-DE" sz="4000" b="1" dirty="0">
                <a:latin typeface="Arial Narrow" charset="0"/>
                <a:ea typeface="Arial Narrow" charset="0"/>
                <a:cs typeface="Arial Narrow" charset="0"/>
              </a:rPr>
              <a:t> </a:t>
            </a:r>
            <a:r>
              <a:rPr lang="de-DE" sz="4000" b="1" dirty="0" err="1">
                <a:latin typeface="Arial Narrow" charset="0"/>
                <a:ea typeface="Arial Narrow" charset="0"/>
                <a:cs typeface="Arial Narrow" charset="0"/>
              </a:rPr>
              <a:t>information</a:t>
            </a:r>
            <a:r>
              <a:rPr lang="de-DE" sz="4000" b="1" dirty="0">
                <a:latin typeface="Arial Narrow" charset="0"/>
                <a:ea typeface="Arial Narrow" charset="0"/>
                <a:cs typeface="Arial Narrow" charset="0"/>
              </a:rPr>
              <a:t> </a:t>
            </a:r>
            <a:r>
              <a:rPr lang="de-DE" sz="4000" b="1" dirty="0" err="1">
                <a:latin typeface="Arial Narrow" charset="0"/>
                <a:ea typeface="Arial Narrow" charset="0"/>
                <a:cs typeface="Arial Narrow" charset="0"/>
              </a:rPr>
              <a:t>policy</a:t>
            </a:r>
            <a:endParaRPr lang="de-DE" sz="4000" b="1" dirty="0">
              <a:latin typeface="Arial Narrow" charset="0"/>
              <a:ea typeface="Arial Narrow" charset="0"/>
              <a:cs typeface="Arial Narrow" charset="0"/>
            </a:endParaRPr>
          </a:p>
          <a:p>
            <a:pPr algn="l">
              <a:defRPr sz="5000" b="1" cap="all">
                <a:solidFill>
                  <a:srgbClr val="253957"/>
                </a:solidFill>
                <a:latin typeface="+mn-lt"/>
                <a:ea typeface="+mn-ea"/>
                <a:cs typeface="+mn-cs"/>
                <a:sym typeface="Arial Narrow"/>
              </a:defRPr>
            </a:pPr>
            <a:endParaRPr lang="ru-RU" sz="7000" b="1" dirty="0">
              <a:latin typeface="Arial Narrow" charset="0"/>
              <a:ea typeface="Arial Narrow" charset="0"/>
              <a:cs typeface="Arial Narrow" charset="0"/>
            </a:endParaRPr>
          </a:p>
          <a:p>
            <a:pPr algn="l">
              <a:defRPr sz="5000" b="1" cap="all">
                <a:solidFill>
                  <a:srgbClr val="253957"/>
                </a:solidFill>
                <a:latin typeface="+mn-lt"/>
                <a:ea typeface="+mn-ea"/>
                <a:cs typeface="+mn-cs"/>
                <a:sym typeface="Arial Narrow"/>
              </a:defRPr>
            </a:pPr>
            <a:endParaRPr lang="de-DE" sz="7000" b="1" dirty="0">
              <a:latin typeface="Arial Narrow" charset="0"/>
              <a:ea typeface="Arial Narrow" charset="0"/>
              <a:cs typeface="Arial Narrow" charset="0"/>
            </a:endParaRPr>
          </a:p>
        </p:txBody>
      </p:sp>
    </p:spTree>
    <p:extLst>
      <p:ext uri="{BB962C8B-B14F-4D97-AF65-F5344CB8AC3E}">
        <p14:creationId xmlns:p14="http://schemas.microsoft.com/office/powerpoint/2010/main" val="336106462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dirty="0"/>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11"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EE555AF4-6171-3748-8A72-84C2EE891CE3}"/>
              </a:ext>
            </a:extLst>
          </p:cNvPr>
          <p:cNvSpPr txBox="1"/>
          <p:nvPr/>
        </p:nvSpPr>
        <p:spPr>
          <a:xfrm>
            <a:off x="1201065" y="6285950"/>
            <a:ext cx="22439520" cy="48426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3600" dirty="0"/>
              <a:t>For the period from 12 June – 12 December 2019 all references to other media (both national and foreign) were collected among media news of biggest and most influential Chinese and Hong Kong media, including:</a:t>
            </a:r>
          </a:p>
          <a:p>
            <a:pPr marL="571500" indent="-571500" algn="l">
              <a:spcBef>
                <a:spcPts val="2800"/>
              </a:spcBef>
              <a:buSzPct val="100000"/>
              <a:buFont typeface="Wingdings" pitchFamily="2" charset="2"/>
              <a:buChar char="§"/>
              <a:defRPr sz="2800">
                <a:solidFill>
                  <a:srgbClr val="253957"/>
                </a:solidFill>
                <a:latin typeface="+mn-lt"/>
                <a:ea typeface="+mn-ea"/>
                <a:cs typeface="+mn-cs"/>
                <a:sym typeface="Arial Narrow"/>
              </a:defRPr>
            </a:pPr>
            <a:r>
              <a:rPr lang="en-US" sz="3600" dirty="0"/>
              <a:t>16 Chinese pro-</a:t>
            </a:r>
            <a:r>
              <a:rPr lang="en-US" sz="3600" dirty="0" err="1"/>
              <a:t>Beijng</a:t>
            </a:r>
            <a:r>
              <a:rPr lang="en-US" sz="3600" dirty="0"/>
              <a:t> media;</a:t>
            </a:r>
          </a:p>
          <a:p>
            <a:pPr marL="571500" indent="-571500" algn="l">
              <a:spcBef>
                <a:spcPts val="2800"/>
              </a:spcBef>
              <a:buSzPct val="100000"/>
              <a:buFont typeface="Wingdings" pitchFamily="2" charset="2"/>
              <a:buChar char="§"/>
              <a:defRPr sz="2800">
                <a:solidFill>
                  <a:srgbClr val="253957"/>
                </a:solidFill>
                <a:latin typeface="+mn-lt"/>
                <a:ea typeface="+mn-ea"/>
                <a:cs typeface="+mn-cs"/>
                <a:sym typeface="Arial Narrow"/>
              </a:defRPr>
            </a:pPr>
            <a:r>
              <a:rPr lang="en-US" sz="3600" dirty="0"/>
              <a:t>9 Hong Kong newspapers;</a:t>
            </a:r>
          </a:p>
          <a:p>
            <a:pPr marL="571500" indent="-571500" algn="l">
              <a:spcBef>
                <a:spcPts val="2800"/>
              </a:spcBef>
              <a:buSzPct val="100000"/>
              <a:buFont typeface="Wingdings" pitchFamily="2" charset="2"/>
              <a:buChar char="§"/>
              <a:defRPr sz="2800">
                <a:solidFill>
                  <a:srgbClr val="253957"/>
                </a:solidFill>
                <a:latin typeface="+mn-lt"/>
                <a:ea typeface="+mn-ea"/>
                <a:cs typeface="+mn-cs"/>
                <a:sym typeface="Arial Narrow"/>
              </a:defRPr>
            </a:pPr>
            <a:r>
              <a:rPr lang="en-US" sz="3600" dirty="0"/>
              <a:t>References to 18 foreign newspapers and information agencies.</a:t>
            </a:r>
          </a:p>
          <a:p>
            <a:pPr marL="571500" indent="-571500" algn="l">
              <a:spcBef>
                <a:spcPts val="2800"/>
              </a:spcBef>
              <a:buSzPct val="100000"/>
              <a:buFont typeface="Wingdings" pitchFamily="2" charset="2"/>
              <a:buChar char="§"/>
              <a:defRPr sz="2800">
                <a:solidFill>
                  <a:srgbClr val="253957"/>
                </a:solidFill>
                <a:latin typeface="+mn-lt"/>
                <a:ea typeface="+mn-ea"/>
                <a:cs typeface="+mn-cs"/>
                <a:sym typeface="Arial Narrow"/>
              </a:defRPr>
            </a:pPr>
            <a:r>
              <a:rPr lang="de-DE" sz="3600" dirty="0" err="1"/>
              <a:t>directed</a:t>
            </a:r>
            <a:r>
              <a:rPr lang="de-DE" sz="3600" dirty="0"/>
              <a:t> </a:t>
            </a:r>
            <a:r>
              <a:rPr lang="de-DE" sz="3600" dirty="0" err="1"/>
              <a:t>graph</a:t>
            </a:r>
            <a:r>
              <a:rPr lang="de-DE" sz="3600" dirty="0"/>
              <a:t> </a:t>
            </a:r>
            <a:r>
              <a:rPr lang="de-DE" sz="3600" dirty="0" err="1"/>
              <a:t>to</a:t>
            </a:r>
            <a:r>
              <a:rPr lang="de-DE" sz="3600" dirty="0"/>
              <a:t> </a:t>
            </a:r>
            <a:r>
              <a:rPr lang="de-DE" sz="3600" dirty="0" err="1"/>
              <a:t>highlight</a:t>
            </a:r>
            <a:r>
              <a:rPr lang="de-DE" sz="3600" dirty="0"/>
              <a:t> </a:t>
            </a:r>
            <a:r>
              <a:rPr lang="de-DE" sz="3600" dirty="0" err="1"/>
              <a:t>more</a:t>
            </a:r>
            <a:r>
              <a:rPr lang="de-DE" sz="3600" dirty="0"/>
              <a:t> </a:t>
            </a:r>
            <a:r>
              <a:rPr lang="de-DE" sz="3600" dirty="0" err="1"/>
              <a:t>accurate</a:t>
            </a:r>
            <a:r>
              <a:rPr lang="de-DE" sz="3600" dirty="0"/>
              <a:t> </a:t>
            </a:r>
            <a:r>
              <a:rPr lang="de-DE" sz="3600" dirty="0" err="1"/>
              <a:t>relationships</a:t>
            </a:r>
            <a:r>
              <a:rPr lang="de-DE" sz="3600" dirty="0"/>
              <a:t> </a:t>
            </a:r>
            <a:r>
              <a:rPr lang="de-DE" sz="3600" dirty="0" err="1"/>
              <a:t>between</a:t>
            </a:r>
            <a:r>
              <a:rPr lang="de-DE" sz="3600" dirty="0"/>
              <a:t> Chinese </a:t>
            </a:r>
            <a:r>
              <a:rPr lang="de-DE" sz="3600" dirty="0" err="1"/>
              <a:t>media</a:t>
            </a:r>
            <a:r>
              <a:rPr lang="de-DE" sz="3600" dirty="0"/>
              <a:t>;</a:t>
            </a:r>
          </a:p>
          <a:p>
            <a:pPr marL="571500" indent="-571500" algn="l">
              <a:spcBef>
                <a:spcPts val="2800"/>
              </a:spcBef>
              <a:buSzPct val="100000"/>
              <a:buFont typeface="Wingdings" pitchFamily="2" charset="2"/>
              <a:buChar char="§"/>
              <a:defRPr sz="2800">
                <a:solidFill>
                  <a:srgbClr val="253957"/>
                </a:solidFill>
                <a:latin typeface="+mn-lt"/>
                <a:ea typeface="+mn-ea"/>
                <a:cs typeface="+mn-cs"/>
                <a:sym typeface="Arial Narrow"/>
              </a:defRPr>
            </a:pPr>
            <a:r>
              <a:rPr lang="de-DE" sz="3600" dirty="0" err="1"/>
              <a:t>node</a:t>
            </a:r>
            <a:r>
              <a:rPr lang="de-DE" sz="3600" dirty="0"/>
              <a:t> </a:t>
            </a:r>
            <a:r>
              <a:rPr lang="de-DE" sz="3600" dirty="0" err="1"/>
              <a:t>size</a:t>
            </a:r>
            <a:r>
              <a:rPr lang="de-DE" sz="3600" dirty="0"/>
              <a:t> </a:t>
            </a:r>
            <a:r>
              <a:rPr lang="de-DE" sz="3600" dirty="0" err="1"/>
              <a:t>of</a:t>
            </a:r>
            <a:r>
              <a:rPr lang="de-DE" sz="3600" dirty="0"/>
              <a:t> </a:t>
            </a:r>
            <a:r>
              <a:rPr lang="de-DE" sz="3600" dirty="0" err="1"/>
              <a:t>each</a:t>
            </a:r>
            <a:r>
              <a:rPr lang="de-DE" sz="3600" dirty="0"/>
              <a:t> </a:t>
            </a:r>
            <a:r>
              <a:rPr lang="de-DE" sz="3600" dirty="0" err="1"/>
              <a:t>media</a:t>
            </a:r>
            <a:r>
              <a:rPr lang="de-DE" sz="3600" dirty="0"/>
              <a:t> - </a:t>
            </a:r>
            <a:r>
              <a:rPr lang="de-DE" sz="3600" dirty="0" err="1"/>
              <a:t>the</a:t>
            </a:r>
            <a:r>
              <a:rPr lang="de-DE" sz="3600" dirty="0"/>
              <a:t> </a:t>
            </a:r>
            <a:r>
              <a:rPr lang="de-DE" sz="3600" dirty="0" err="1"/>
              <a:t>volume</a:t>
            </a:r>
            <a:r>
              <a:rPr lang="de-DE" sz="3600" dirty="0"/>
              <a:t> </a:t>
            </a:r>
            <a:r>
              <a:rPr lang="de-DE" sz="3600" dirty="0" err="1"/>
              <a:t>of</a:t>
            </a:r>
            <a:r>
              <a:rPr lang="de-DE" sz="3600" dirty="0"/>
              <a:t> </a:t>
            </a:r>
            <a:r>
              <a:rPr lang="de-DE" sz="3600" dirty="0" err="1"/>
              <a:t>citations</a:t>
            </a:r>
            <a:r>
              <a:rPr lang="de-DE" sz="3600" dirty="0"/>
              <a:t> </a:t>
            </a:r>
            <a:r>
              <a:rPr lang="de-DE" sz="3600" dirty="0" err="1"/>
              <a:t>of</a:t>
            </a:r>
            <a:r>
              <a:rPr lang="de-DE" sz="3600" dirty="0"/>
              <a:t> </a:t>
            </a:r>
            <a:r>
              <a:rPr lang="de-DE" sz="3600" dirty="0" err="1"/>
              <a:t>the</a:t>
            </a:r>
            <a:r>
              <a:rPr lang="de-DE" sz="3600" dirty="0"/>
              <a:t> </a:t>
            </a:r>
            <a:r>
              <a:rPr lang="de-DE" sz="3600" dirty="0" err="1"/>
              <a:t>given</a:t>
            </a:r>
            <a:r>
              <a:rPr lang="de-DE" sz="3600" dirty="0"/>
              <a:t> </a:t>
            </a:r>
            <a:r>
              <a:rPr lang="de-DE" sz="3600" dirty="0" err="1"/>
              <a:t>newspaper</a:t>
            </a:r>
            <a:r>
              <a:rPr lang="de-DE" sz="3600" dirty="0"/>
              <a:t> </a:t>
            </a:r>
            <a:r>
              <a:rPr lang="de-DE" sz="3600" dirty="0" err="1"/>
              <a:t>by</a:t>
            </a:r>
            <a:r>
              <a:rPr lang="de-DE" sz="3600" dirty="0"/>
              <a:t> </a:t>
            </a:r>
            <a:r>
              <a:rPr lang="de-DE" sz="3600" dirty="0" err="1"/>
              <a:t>other</a:t>
            </a:r>
            <a:r>
              <a:rPr lang="de-DE" sz="3600" dirty="0"/>
              <a:t> </a:t>
            </a:r>
            <a:r>
              <a:rPr lang="de-DE" sz="3600" dirty="0" err="1"/>
              <a:t>sources</a:t>
            </a:r>
            <a:endParaRPr sz="3600" dirty="0"/>
          </a:p>
        </p:txBody>
      </p:sp>
      <p:sp>
        <p:nvSpPr>
          <p:cNvPr id="7" name="Очень крутой заголовок…">
            <a:extLst>
              <a:ext uri="{FF2B5EF4-FFF2-40B4-BE49-F238E27FC236}">
                <a16:creationId xmlns:a16="http://schemas.microsoft.com/office/drawing/2014/main" id="{209A4422-2B3A-614C-8F64-495CB2AD57DE}"/>
              </a:ext>
            </a:extLst>
          </p:cNvPr>
          <p:cNvSpPr txBox="1"/>
          <p:nvPr/>
        </p:nvSpPr>
        <p:spPr>
          <a:xfrm>
            <a:off x="1201065" y="2714530"/>
            <a:ext cx="21506374"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de-DE" sz="7000" b="1" dirty="0">
                <a:latin typeface="Arial Narrow" charset="0"/>
                <a:ea typeface="Arial Narrow" charset="0"/>
                <a:cs typeface="Arial Narrow" charset="0"/>
              </a:rPr>
              <a:t>3. The </a:t>
            </a:r>
            <a:r>
              <a:rPr lang="de-DE" sz="7000" b="1" dirty="0" err="1">
                <a:latin typeface="Arial Narrow" charset="0"/>
                <a:ea typeface="Arial Narrow" charset="0"/>
                <a:cs typeface="Arial Narrow" charset="0"/>
              </a:rPr>
              <a:t>empirical</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study</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of</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China's</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information</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space</a:t>
            </a:r>
            <a:r>
              <a:rPr lang="de-DE" sz="7000" b="1" dirty="0">
                <a:latin typeface="Arial Narrow" charset="0"/>
                <a:ea typeface="Arial Narrow" charset="0"/>
                <a:cs typeface="Arial Narrow" charset="0"/>
              </a:rPr>
              <a:t> </a:t>
            </a:r>
            <a:r>
              <a:rPr lang="de-DE" sz="7000" b="1" dirty="0" err="1">
                <a:latin typeface="Arial Narrow" charset="0"/>
                <a:ea typeface="Arial Narrow" charset="0"/>
                <a:cs typeface="Arial Narrow" charset="0"/>
              </a:rPr>
              <a:t>using</a:t>
            </a:r>
            <a:r>
              <a:rPr lang="de-DE" sz="7000" b="1" dirty="0">
                <a:latin typeface="Arial Narrow" charset="0"/>
                <a:ea typeface="Arial Narrow" charset="0"/>
                <a:cs typeface="Arial Narrow" charset="0"/>
              </a:rPr>
              <a:t> SNA</a:t>
            </a:r>
          </a:p>
          <a:p>
            <a:pPr algn="l">
              <a:defRPr sz="5000" b="1" cap="all">
                <a:solidFill>
                  <a:srgbClr val="253957"/>
                </a:solidFill>
                <a:latin typeface="+mn-lt"/>
                <a:ea typeface="+mn-ea"/>
                <a:cs typeface="+mn-cs"/>
                <a:sym typeface="Arial Narrow"/>
              </a:defRPr>
            </a:pPr>
            <a:r>
              <a:rPr lang="de-DE" sz="4000" b="1" dirty="0">
                <a:latin typeface="Arial Narrow" charset="0"/>
                <a:ea typeface="Arial Narrow" charset="0"/>
                <a:cs typeface="Arial Narrow" charset="0"/>
              </a:rPr>
              <a:t>3.1.1. Research design </a:t>
            </a:r>
            <a:r>
              <a:rPr lang="de-DE" sz="4000" b="1" dirty="0" err="1">
                <a:latin typeface="Arial Narrow" charset="0"/>
                <a:ea typeface="Arial Narrow" charset="0"/>
                <a:cs typeface="Arial Narrow" charset="0"/>
              </a:rPr>
              <a:t>and</a:t>
            </a:r>
            <a:r>
              <a:rPr lang="de-DE" sz="4000" b="1" dirty="0">
                <a:latin typeface="Arial Narrow" charset="0"/>
                <a:ea typeface="Arial Narrow" charset="0"/>
                <a:cs typeface="Arial Narrow" charset="0"/>
              </a:rPr>
              <a:t> </a:t>
            </a:r>
            <a:r>
              <a:rPr lang="de-DE" sz="4000" b="1" dirty="0" err="1">
                <a:latin typeface="Arial Narrow" charset="0"/>
                <a:ea typeface="Arial Narrow" charset="0"/>
                <a:cs typeface="Arial Narrow" charset="0"/>
              </a:rPr>
              <a:t>data</a:t>
            </a:r>
            <a:r>
              <a:rPr lang="de-DE" sz="4000" b="1" dirty="0">
                <a:latin typeface="Arial Narrow" charset="0"/>
                <a:ea typeface="Arial Narrow" charset="0"/>
                <a:cs typeface="Arial Narrow" charset="0"/>
              </a:rPr>
              <a:t> </a:t>
            </a:r>
            <a:r>
              <a:rPr lang="de-DE" sz="4000" b="1" dirty="0" err="1">
                <a:latin typeface="Arial Narrow" charset="0"/>
                <a:ea typeface="Arial Narrow" charset="0"/>
                <a:cs typeface="Arial Narrow" charset="0"/>
              </a:rPr>
              <a:t>collection</a:t>
            </a:r>
            <a:endParaRPr lang="de-DE" sz="4000" b="1" dirty="0">
              <a:latin typeface="Arial Narrow" charset="0"/>
              <a:ea typeface="Arial Narrow" charset="0"/>
              <a:cs typeface="Arial Narrow" charset="0"/>
            </a:endParaRPr>
          </a:p>
          <a:p>
            <a:pPr algn="l">
              <a:defRPr sz="5000" b="1" cap="all">
                <a:solidFill>
                  <a:srgbClr val="253957"/>
                </a:solidFill>
                <a:latin typeface="+mn-lt"/>
                <a:ea typeface="+mn-ea"/>
                <a:cs typeface="+mn-cs"/>
                <a:sym typeface="Arial Narrow"/>
              </a:defRPr>
            </a:pPr>
            <a:endParaRPr lang="ru-RU" sz="7000" b="1" dirty="0">
              <a:latin typeface="Arial Narrow" charset="0"/>
              <a:ea typeface="Arial Narrow" charset="0"/>
              <a:cs typeface="Arial Narrow" charset="0"/>
            </a:endParaRPr>
          </a:p>
          <a:p>
            <a:pPr algn="l">
              <a:defRPr sz="5000" b="1" cap="all">
                <a:solidFill>
                  <a:srgbClr val="253957"/>
                </a:solidFill>
                <a:latin typeface="+mn-lt"/>
                <a:ea typeface="+mn-ea"/>
                <a:cs typeface="+mn-cs"/>
                <a:sym typeface="Arial Narrow"/>
              </a:defRPr>
            </a:pPr>
            <a:endParaRPr lang="de-DE" sz="7000" b="1" dirty="0">
              <a:latin typeface="Arial Narrow" charset="0"/>
              <a:ea typeface="Arial Narrow" charset="0"/>
              <a:cs typeface="Arial Narrow" charset="0"/>
            </a:endParaRPr>
          </a:p>
        </p:txBody>
      </p:sp>
    </p:spTree>
    <p:extLst>
      <p:ext uri="{BB962C8B-B14F-4D97-AF65-F5344CB8AC3E}">
        <p14:creationId xmlns:p14="http://schemas.microsoft.com/office/powerpoint/2010/main" val="1096076112"/>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362</TotalTime>
  <Words>2173</Words>
  <Application>Microsoft Macintosh PowerPoint</Application>
  <PresentationFormat>Произвольный</PresentationFormat>
  <Paragraphs>451</Paragraphs>
  <Slides>17</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17</vt:i4>
      </vt:variant>
    </vt:vector>
  </HeadingPairs>
  <TitlesOfParts>
    <vt:vector size="26" baseType="lpstr">
      <vt:lpstr>Arial</vt:lpstr>
      <vt:lpstr>Arial Narrow</vt:lpstr>
      <vt:lpstr>Calibri</vt:lpstr>
      <vt:lpstr>Helvetica</vt:lpstr>
      <vt:lpstr>Helvetica Light</vt:lpstr>
      <vt:lpstr>Helvetica Neue</vt:lpstr>
      <vt:lpstr>Times New Roman</vt:lpstr>
      <vt:lpstr>Wingdings</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Владимир Кремлёв</dc:creator>
  <cp:lastModifiedBy>Бочарова Александра Павловна</cp:lastModifiedBy>
  <cp:revision>48</cp:revision>
  <dcterms:modified xsi:type="dcterms:W3CDTF">2021-04-20T16:38:35Z</dcterms:modified>
</cp:coreProperties>
</file>